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70" r:id="rId15"/>
    <p:sldId id="271" r:id="rId16"/>
    <p:sldId id="287" r:id="rId17"/>
    <p:sldId id="288" r:id="rId18"/>
    <p:sldId id="289" r:id="rId19"/>
    <p:sldId id="290" r:id="rId20"/>
    <p:sldId id="291" r:id="rId21"/>
    <p:sldId id="292" r:id="rId22"/>
    <p:sldId id="293" r:id="rId23"/>
    <p:sldId id="325" r:id="rId24"/>
    <p:sldId id="310" r:id="rId25"/>
    <p:sldId id="311" r:id="rId26"/>
    <p:sldId id="32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6" d="100"/>
          <a:sy n="56" d="100"/>
        </p:scale>
        <p:origin x="-1680" y="-2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0628DA-01DD-4B07-8321-3A2973A2B7AD}" type="datetimeFigureOut">
              <a:rPr lang="en-US" smtClean="0"/>
              <a:pPr/>
              <a:t>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2A828-CF23-49C3-833B-983194B2EA0E}" type="slidenum">
              <a:rPr lang="en-US" smtClean="0"/>
              <a:pPr/>
              <a:t>‹#›</a:t>
            </a:fld>
            <a:endParaRPr lang="en-US"/>
          </a:p>
        </p:txBody>
      </p:sp>
    </p:spTree>
    <p:extLst>
      <p:ext uri="{BB962C8B-B14F-4D97-AF65-F5344CB8AC3E}">
        <p14:creationId xmlns:p14="http://schemas.microsoft.com/office/powerpoint/2010/main" val="187090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Computer_security"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en.wikipedia.org/wiki/Computer_network" TargetMode="External"/><Relationship Id="rId4" Type="http://schemas.openxmlformats.org/officeDocument/2006/relationships/hyperlink" Target="http://en.wikipedia.org/wiki/Computer_syste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1" dirty="0" smtClean="0"/>
              <a:t>penetration test</a:t>
            </a:r>
            <a:r>
              <a:rPr lang="en-US" dirty="0" smtClean="0"/>
              <a:t>, occasionally </a:t>
            </a:r>
            <a:r>
              <a:rPr lang="en-US" b="1" dirty="0" err="1" smtClean="0"/>
              <a:t>pentest</a:t>
            </a:r>
            <a:r>
              <a:rPr lang="en-US" dirty="0" smtClean="0"/>
              <a:t>, is a method of evaluating the </a:t>
            </a:r>
            <a:r>
              <a:rPr lang="en-US" dirty="0" smtClean="0">
                <a:hlinkClick r:id="rId3" action="ppaction://hlinkfile" tooltip="Computer security"/>
              </a:rPr>
              <a:t>security</a:t>
            </a:r>
            <a:r>
              <a:rPr lang="en-US" dirty="0" smtClean="0"/>
              <a:t> of a </a:t>
            </a:r>
            <a:r>
              <a:rPr lang="en-US" dirty="0" smtClean="0">
                <a:hlinkClick r:id="rId4" action="ppaction://hlinkfile" tooltip="Computer system"/>
              </a:rPr>
              <a:t>computer system</a:t>
            </a:r>
            <a:r>
              <a:rPr lang="en-US" dirty="0" smtClean="0"/>
              <a:t> or </a:t>
            </a:r>
            <a:r>
              <a:rPr lang="en-US" dirty="0" smtClean="0">
                <a:hlinkClick r:id="rId5" action="ppaction://hlinkfile" tooltip="Computer network"/>
              </a:rPr>
              <a:t>network</a:t>
            </a:r>
            <a:r>
              <a:rPr lang="en-US" dirty="0" smtClean="0"/>
              <a:t> by simulating an attack from malicious outsiders (who do not have an authorized means of accessing the organization's systems) and malicious insiders (who have some level of authorized access).</a:t>
            </a:r>
            <a:endParaRPr lang="en-US" dirty="0"/>
          </a:p>
        </p:txBody>
      </p:sp>
      <p:sp>
        <p:nvSpPr>
          <p:cNvPr id="4" name="Slide Number Placeholder 3"/>
          <p:cNvSpPr>
            <a:spLocks noGrp="1"/>
          </p:cNvSpPr>
          <p:nvPr>
            <p:ph type="sldNum" sz="quarter" idx="10"/>
          </p:nvPr>
        </p:nvSpPr>
        <p:spPr/>
        <p:txBody>
          <a:bodyPr/>
          <a:lstStyle/>
          <a:p>
            <a:fld id="{BB62A828-CF23-49C3-833B-983194B2EA0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Subtle – slight </a:t>
            </a:r>
            <a:endParaRPr lang="en-US" dirty="0"/>
          </a:p>
        </p:txBody>
      </p:sp>
      <p:sp>
        <p:nvSpPr>
          <p:cNvPr id="4" name="Slide Number Placeholder 3"/>
          <p:cNvSpPr>
            <a:spLocks noGrp="1"/>
          </p:cNvSpPr>
          <p:nvPr>
            <p:ph type="sldNum" sz="quarter" idx="10"/>
          </p:nvPr>
        </p:nvSpPr>
        <p:spPr/>
        <p:txBody>
          <a:bodyPr/>
          <a:lstStyle/>
          <a:p>
            <a:fld id="{BB62A828-CF23-49C3-833B-983194B2EA0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Passive foot printing means there’s no direct touch to the target. It’s information that you gather from other sources, not the target itself. So, going to a company’s website would be a direct touch. That wouldn’t be passive, that would be an active foot printing technique.</a:t>
            </a:r>
          </a:p>
          <a:p>
            <a:r>
              <a:rPr lang="en-US" dirty="0" smtClean="0"/>
              <a:t>Further examples in this distinction of passive vs. active foot printing are that active foot printing techniques directly touch things like websites. Web servers, banner grabbing web servers, banner grabbing FTP servers are examples of this. Those are the types of active foot printing. They’re still not attacks or penetration, but they’re gathering information in a more direct fashion.</a:t>
            </a:r>
          </a:p>
          <a:p>
            <a:r>
              <a:rPr lang="en-US" dirty="0" smtClean="0"/>
              <a:t>So pinging a site and trace routing a site so you are actually grabbing all of the information from a site is a technique called mirroring where you’re downloading every bit of data you possibly can find from a website. It may not be a security violation, but it is certainly an active attack or an active foot printing technique. </a:t>
            </a:r>
          </a:p>
          <a:p>
            <a:endParaRPr lang="en-US" dirty="0"/>
          </a:p>
        </p:txBody>
      </p:sp>
      <p:sp>
        <p:nvSpPr>
          <p:cNvPr id="4" name="Slide Number Placeholder 3"/>
          <p:cNvSpPr>
            <a:spLocks noGrp="1"/>
          </p:cNvSpPr>
          <p:nvPr>
            <p:ph type="sldNum" sz="quarter" idx="10"/>
          </p:nvPr>
        </p:nvSpPr>
        <p:spPr/>
        <p:txBody>
          <a:bodyPr/>
          <a:lstStyle/>
          <a:p>
            <a:fld id="{3D4EFFEF-F4DD-4922-A3B8-015F64946191}"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Blueprint - photographic print of plans or technical drawings etc.</a:t>
            </a:r>
            <a:br>
              <a:rPr lang="en-US" dirty="0" smtClean="0"/>
            </a:br>
            <a:endParaRPr lang="en-US" dirty="0"/>
          </a:p>
        </p:txBody>
      </p:sp>
      <p:sp>
        <p:nvSpPr>
          <p:cNvPr id="4" name="Slide Number Placeholder 3"/>
          <p:cNvSpPr>
            <a:spLocks noGrp="1"/>
          </p:cNvSpPr>
          <p:nvPr>
            <p:ph type="sldNum" sz="quarter" idx="10"/>
          </p:nvPr>
        </p:nvSpPr>
        <p:spPr/>
        <p:txBody>
          <a:bodyPr/>
          <a:lstStyle/>
          <a:p>
            <a:fld id="{BB62A828-CF23-49C3-833B-983194B2EA0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Enumeration – Details </a:t>
            </a:r>
          </a:p>
          <a:p>
            <a:r>
              <a:rPr lang="en-US" dirty="0" smtClean="0"/>
              <a:t>An intranet is a computing service that is run over a local area network, containing files within a webpage that is not publicly accessible to the public and requires authentication. </a:t>
            </a:r>
            <a:br>
              <a:rPr lang="en-US" dirty="0" smtClean="0"/>
            </a:br>
            <a:r>
              <a:rPr lang="en-US" dirty="0" smtClean="0"/>
              <a:t/>
            </a:r>
            <a:br>
              <a:rPr lang="en-US" dirty="0" smtClean="0"/>
            </a:br>
            <a:r>
              <a:rPr lang="en-US" dirty="0" smtClean="0"/>
              <a:t>If the intranet service can be accessed outside of a company, than it becomes an extranet, meaning that it would have a gateway to and from the internet, allowing public access to the service. Rather than being stored onto a public internet server, the extranet would be stored normally in the company's private server.</a:t>
            </a:r>
            <a:endParaRPr lang="en-US" dirty="0"/>
          </a:p>
        </p:txBody>
      </p:sp>
      <p:sp>
        <p:nvSpPr>
          <p:cNvPr id="4" name="Slide Number Placeholder 3"/>
          <p:cNvSpPr>
            <a:spLocks noGrp="1"/>
          </p:cNvSpPr>
          <p:nvPr>
            <p:ph type="sldNum" sz="quarter" idx="10"/>
          </p:nvPr>
        </p:nvSpPr>
        <p:spPr/>
        <p:txBody>
          <a:bodyPr/>
          <a:lstStyle/>
          <a:p>
            <a:fld id="{BB62A828-CF23-49C3-833B-983194B2EA0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Archive – Records, Files, documents </a:t>
            </a:r>
            <a:endParaRPr lang="en-US" dirty="0"/>
          </a:p>
        </p:txBody>
      </p:sp>
      <p:sp>
        <p:nvSpPr>
          <p:cNvPr id="4" name="Slide Number Placeholder 3"/>
          <p:cNvSpPr>
            <a:spLocks noGrp="1"/>
          </p:cNvSpPr>
          <p:nvPr>
            <p:ph type="sldNum" sz="quarter" idx="10"/>
          </p:nvPr>
        </p:nvSpPr>
        <p:spPr/>
        <p:txBody>
          <a:bodyPr/>
          <a:lstStyle/>
          <a:p>
            <a:fld id="{BB62A828-CF23-49C3-833B-983194B2EA0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62A828-CF23-49C3-833B-983194B2EA0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EC4036-4AEC-4C6D-A19C-D6CF96293B17}"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C4036-4AEC-4C6D-A19C-D6CF96293B17}"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C4036-4AEC-4C6D-A19C-D6CF96293B17}"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C4036-4AEC-4C6D-A19C-D6CF96293B17}"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C4036-4AEC-4C6D-A19C-D6CF96293B17}"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EC4036-4AEC-4C6D-A19C-D6CF96293B17}" type="datetimeFigureOut">
              <a:rPr lang="en-US" smtClean="0"/>
              <a:pPr/>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EC4036-4AEC-4C6D-A19C-D6CF96293B17}" type="datetimeFigureOut">
              <a:rPr lang="en-US" smtClean="0"/>
              <a:pPr/>
              <a:t>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EC4036-4AEC-4C6D-A19C-D6CF96293B17}" type="datetimeFigureOut">
              <a:rPr lang="en-US" smtClean="0"/>
              <a:pPr/>
              <a:t>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C4036-4AEC-4C6D-A19C-D6CF96293B17}" type="datetimeFigureOut">
              <a:rPr lang="en-US" smtClean="0"/>
              <a:pPr/>
              <a:t>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C4036-4AEC-4C6D-A19C-D6CF96293B17}" type="datetimeFigureOut">
              <a:rPr lang="en-US" smtClean="0"/>
              <a:pPr/>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C4036-4AEC-4C6D-A19C-D6CF96293B17}" type="datetimeFigureOut">
              <a:rPr lang="en-US" smtClean="0"/>
              <a:pPr/>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3B1E-7CBF-400E-AC97-D76413458E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C4036-4AEC-4C6D-A19C-D6CF96293B17}" type="datetimeFigureOut">
              <a:rPr lang="en-US" smtClean="0"/>
              <a:pPr/>
              <a:t>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83B1E-7CBF-400E-AC97-D76413458E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n.wikipedia.org/wiki/Computer_network" TargetMode="External"/><Relationship Id="rId5" Type="http://schemas.openxmlformats.org/officeDocument/2006/relationships/hyperlink" Target="http://en.wikipedia.org/wiki/Computer_system" TargetMode="External"/><Relationship Id="rId4" Type="http://schemas.openxmlformats.org/officeDocument/2006/relationships/hyperlink" Target="http://en.wikipedia.org/wiki/Computer_secur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bidigital.com/ci/" TargetMode="External"/><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earch.yahoo.com/r/_ylt=A0oG7nKinpRQ.SsAARJXNyoA;_ylu=X3oDMTFhbGdpOTVwBHNlYwNvdi1ib3R0b20EY29sbwNlBHZ0aWQDVklQMTc2XzIyOARwb3MDMQ--/SIG=1cc9h48v3/EXP=1351946018/**http:/1432120.r.msn.com/?ld=6vfaB1-nyV23cl_6iu_aqASDVUCUyZfp9sOzfSY65H5KOG7CO0qhUfUkOL3L1r_xJNP79UrqzKDRBeKES_WfU2ayS3rnDw4nGebV2rEZyuq5M4wHwZsqdrgz7kaMXgNmbaAP4Mbw&amp;u=http://www.peoplefinders.com/summary.asp?utm_source=msnpn&amp;utm_medium=cpc&amp;utm_term=alex+mathew&amp;utm_campaign=NewNamesX24&amp;fn=alex&amp;ln=math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arch.yahoo.com/r/_ylt=A0oG7nKinpRQ.SsABRJXNyoA;_ylu=X3oDMTFhbGlwOWo4BHNlYwNvdi1ib3R0b20EY29sbwNlBHZ0aWQDVklQMTc2XzIyOARwb3MDMw--/SIG=19mn40p6l/EXP=1351946018/**http:/1745309.r.msn.com/?ld=6vnsW-kL22ScQQdnEAGD9iETVUCUyo1gF7jtCKF8sCgRs3YpWtTC91MtVBg7HhixdAOUIf8P9qmqcg7MXm6BfcuMLYUu1fw1hlHkg1XdOIDUaie9L9XSdZpjpo54OvceNk_lv0sQ&amp;u=www.spokeo.com/?g=name_bs_F021573&amp;utm_source=Bing&amp;utm_medium=CPC&amp;utm_Campaign=Name"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24100"/>
            <a:ext cx="8229600" cy="1143000"/>
          </a:xfrm>
        </p:spPr>
        <p:txBody>
          <a:bodyPr>
            <a:normAutofit fontScale="90000"/>
          </a:bodyPr>
          <a:lstStyle/>
          <a:p>
            <a:r>
              <a:rPr lang="en-US" dirty="0" smtClean="0">
                <a:solidFill>
                  <a:srgbClr val="FF0000"/>
                </a:solidFill>
              </a:rPr>
              <a:t>Foot </a:t>
            </a:r>
            <a:r>
              <a:rPr lang="en-US" dirty="0" smtClean="0">
                <a:solidFill>
                  <a:srgbClr val="FF0000"/>
                </a:solidFill>
              </a:rPr>
              <a:t>Printing / Scanning Tools</a:t>
            </a:r>
            <a:r>
              <a:rPr lang="en-US" dirty="0" smtClean="0">
                <a:solidFill>
                  <a:srgbClr val="FF0000"/>
                </a:solidFill>
              </a:rPr>
              <a:t/>
            </a:r>
            <a:br>
              <a:rPr lang="en-US" dirty="0" smtClean="0">
                <a:solidFill>
                  <a:srgbClr val="FF0000"/>
                </a:solidFill>
              </a:rPr>
            </a:br>
            <a:r>
              <a:rPr lang="en-US" dirty="0" err="1" smtClean="0">
                <a:solidFill>
                  <a:srgbClr val="FF0000"/>
                </a:solidFill>
              </a:rPr>
              <a:t>Lect</a:t>
            </a:r>
            <a:r>
              <a:rPr lang="en-US" dirty="0" smtClean="0">
                <a:solidFill>
                  <a:srgbClr val="FF0000"/>
                </a:solidFill>
              </a:rPr>
              <a:t> 4 – NETW 4006 </a:t>
            </a:r>
            <a:endParaRPr lang="en-US" dirty="0">
              <a:solidFill>
                <a:srgbClr val="FF0000"/>
              </a:solidFill>
            </a:endParaRPr>
          </a:p>
        </p:txBody>
      </p:sp>
      <p:pic>
        <p:nvPicPr>
          <p:cNvPr id="1027" name="Picture 3"/>
          <p:cNvPicPr>
            <a:picLocks noChangeAspect="1" noChangeArrowheads="1"/>
          </p:cNvPicPr>
          <p:nvPr/>
        </p:nvPicPr>
        <p:blipFill>
          <a:blip r:embed="rId3" cstate="print"/>
          <a:srcRect/>
          <a:stretch>
            <a:fillRect/>
          </a:stretch>
        </p:blipFill>
        <p:spPr bwMode="auto">
          <a:xfrm rot="20011512">
            <a:off x="801086" y="564475"/>
            <a:ext cx="1000125" cy="7524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629400" y="2895600"/>
            <a:ext cx="660721" cy="420914"/>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7239000" y="457200"/>
            <a:ext cx="1000125" cy="752475"/>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0" y="3124200"/>
            <a:ext cx="2155139"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Foot printing Thorough Job Sites</a:t>
            </a:r>
            <a:endParaRPr lang="en-US" dirty="0">
              <a:solidFill>
                <a:srgbClr val="0000FF"/>
              </a:solidFill>
            </a:endParaRPr>
          </a:p>
        </p:txBody>
      </p:sp>
      <p:pic>
        <p:nvPicPr>
          <p:cNvPr id="10242" name="Picture 2"/>
          <p:cNvPicPr>
            <a:picLocks noGrp="1" noChangeAspect="1" noChangeArrowheads="1"/>
          </p:cNvPicPr>
          <p:nvPr>
            <p:ph idx="1"/>
          </p:nvPr>
        </p:nvPicPr>
        <p:blipFill>
          <a:blip r:embed="rId3" cstate="print"/>
          <a:srcRect/>
          <a:stretch>
            <a:fillRect/>
          </a:stretch>
        </p:blipFill>
        <p:spPr bwMode="auto">
          <a:xfrm>
            <a:off x="1524000" y="1295400"/>
            <a:ext cx="6176010" cy="514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914400" y="1767680"/>
            <a:ext cx="7543800" cy="4699323"/>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1371600" y="914400"/>
            <a:ext cx="71628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Passive Information Gathering </a:t>
            </a:r>
            <a:endParaRPr lang="en-US" dirty="0">
              <a:solidFill>
                <a:srgbClr val="0000FF"/>
              </a:solidFill>
            </a:endParaRPr>
          </a:p>
        </p:txBody>
      </p:sp>
      <p:pic>
        <p:nvPicPr>
          <p:cNvPr id="12290" name="Picture 2"/>
          <p:cNvPicPr>
            <a:picLocks noChangeAspect="1" noChangeArrowheads="1"/>
          </p:cNvPicPr>
          <p:nvPr/>
        </p:nvPicPr>
        <p:blipFill>
          <a:blip r:embed="rId3" cstate="print"/>
          <a:srcRect/>
          <a:stretch>
            <a:fillRect/>
          </a:stretch>
        </p:blipFill>
        <p:spPr bwMode="auto">
          <a:xfrm>
            <a:off x="1066800" y="1371600"/>
            <a:ext cx="6992453" cy="4629150"/>
          </a:xfrm>
          <a:prstGeom prst="rect">
            <a:avLst/>
          </a:prstGeom>
          <a:noFill/>
          <a:ln w="9525">
            <a:noFill/>
            <a:miter lim="800000"/>
            <a:headEnd/>
            <a:tailEnd/>
          </a:ln>
        </p:spPr>
      </p:pic>
      <p:sp>
        <p:nvSpPr>
          <p:cNvPr id="4" name="Rectangle 3"/>
          <p:cNvSpPr/>
          <p:nvPr/>
        </p:nvSpPr>
        <p:spPr>
          <a:xfrm>
            <a:off x="0" y="5791200"/>
            <a:ext cx="8763000" cy="1200329"/>
          </a:xfrm>
          <a:prstGeom prst="rect">
            <a:avLst/>
          </a:prstGeom>
        </p:spPr>
        <p:txBody>
          <a:bodyPr wrap="square">
            <a:spAutoFit/>
          </a:bodyPr>
          <a:lstStyle/>
          <a:p>
            <a:r>
              <a:rPr lang="en-US" dirty="0" smtClean="0"/>
              <a:t>A </a:t>
            </a:r>
            <a:r>
              <a:rPr lang="en-US" b="1" dirty="0" smtClean="0"/>
              <a:t>penetration test</a:t>
            </a:r>
            <a:r>
              <a:rPr lang="en-US" dirty="0" smtClean="0"/>
              <a:t>, is a method of evaluating the </a:t>
            </a:r>
            <a:r>
              <a:rPr lang="en-US" dirty="0" smtClean="0">
                <a:hlinkClick r:id="rId4" action="ppaction://hlinkfile" tooltip="Computer security"/>
              </a:rPr>
              <a:t>security</a:t>
            </a:r>
            <a:r>
              <a:rPr lang="en-US" dirty="0" smtClean="0"/>
              <a:t> of a </a:t>
            </a:r>
            <a:r>
              <a:rPr lang="en-US" dirty="0" smtClean="0">
                <a:hlinkClick r:id="rId5" action="ppaction://hlinkfile" tooltip="Computer system"/>
              </a:rPr>
              <a:t>computer system</a:t>
            </a:r>
            <a:r>
              <a:rPr lang="en-US" dirty="0" smtClean="0"/>
              <a:t> or </a:t>
            </a:r>
            <a:r>
              <a:rPr lang="en-US" dirty="0" smtClean="0">
                <a:hlinkClick r:id="rId6" action="ppaction://hlinkfile" tooltip="Computer network"/>
              </a:rPr>
              <a:t>network</a:t>
            </a:r>
            <a:r>
              <a:rPr lang="en-US" dirty="0" smtClean="0"/>
              <a:t> by simulating an attack from malicious outsiders (who do not have an authorized means of accessing the organization's systems) and malicious insiders (who have some level of authorized access).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FF0066"/>
                </a:solidFill>
              </a:rPr>
              <a:t>Competitive Intelligence Gathering</a:t>
            </a:r>
            <a:endParaRPr lang="en-US" dirty="0">
              <a:solidFill>
                <a:srgbClr val="FF0066"/>
              </a:solidFill>
            </a:endParaRPr>
          </a:p>
        </p:txBody>
      </p:sp>
      <p:pic>
        <p:nvPicPr>
          <p:cNvPr id="13314" name="Picture 2"/>
          <p:cNvPicPr>
            <a:picLocks noChangeAspect="1" noChangeArrowheads="1"/>
          </p:cNvPicPr>
          <p:nvPr/>
        </p:nvPicPr>
        <p:blipFill>
          <a:blip r:embed="rId3" cstate="print"/>
          <a:srcRect/>
          <a:stretch>
            <a:fillRect/>
          </a:stretch>
        </p:blipFill>
        <p:spPr bwMode="auto">
          <a:xfrm>
            <a:off x="152400" y="2133600"/>
            <a:ext cx="6131872" cy="3419475"/>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1066800" y="990600"/>
            <a:ext cx="7391400" cy="1209675"/>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a:stretch>
            <a:fillRect/>
          </a:stretch>
        </p:blipFill>
        <p:spPr bwMode="auto">
          <a:xfrm>
            <a:off x="1905000" y="5105401"/>
            <a:ext cx="69913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792162"/>
          </a:xfrm>
        </p:spPr>
        <p:txBody>
          <a:bodyPr>
            <a:normAutofit fontScale="90000"/>
          </a:bodyPr>
          <a:lstStyle/>
          <a:p>
            <a:r>
              <a:rPr lang="en-US" dirty="0" smtClean="0">
                <a:solidFill>
                  <a:srgbClr val="0000FF"/>
                </a:solidFill>
              </a:rPr>
              <a:t>Why do you need Competitive Intelligence </a:t>
            </a:r>
            <a:endParaRPr lang="en-US" dirty="0">
              <a:solidFill>
                <a:srgbClr val="0000FF"/>
              </a:solidFill>
            </a:endParaRPr>
          </a:p>
        </p:txBody>
      </p:sp>
      <p:sp>
        <p:nvSpPr>
          <p:cNvPr id="3" name="Content Placeholder 2"/>
          <p:cNvSpPr>
            <a:spLocks noGrp="1"/>
          </p:cNvSpPr>
          <p:nvPr>
            <p:ph idx="1"/>
          </p:nvPr>
        </p:nvSpPr>
        <p:spPr>
          <a:xfrm>
            <a:off x="457200" y="1143000"/>
            <a:ext cx="8229600" cy="4983163"/>
          </a:xfrm>
        </p:spPr>
        <p:txBody>
          <a:bodyPr/>
          <a:lstStyle/>
          <a:p>
            <a:r>
              <a:rPr lang="en-US" dirty="0" smtClean="0">
                <a:hlinkClick r:id="rId3"/>
              </a:rPr>
              <a:t>http://www.bidigital.com/ci/</a:t>
            </a:r>
            <a:endParaRPr lang="en-US" dirty="0" smtClean="0"/>
          </a:p>
          <a:p>
            <a:pPr>
              <a:buNone/>
            </a:pPr>
            <a:endParaRPr lang="en-US" dirty="0"/>
          </a:p>
        </p:txBody>
      </p:sp>
      <p:pic>
        <p:nvPicPr>
          <p:cNvPr id="14339" name="Picture 3"/>
          <p:cNvPicPr>
            <a:picLocks noChangeAspect="1" noChangeArrowheads="1"/>
          </p:cNvPicPr>
          <p:nvPr/>
        </p:nvPicPr>
        <p:blipFill>
          <a:blip r:embed="rId4" cstate="print"/>
          <a:srcRect/>
          <a:stretch>
            <a:fillRect/>
          </a:stretch>
        </p:blipFill>
        <p:spPr bwMode="auto">
          <a:xfrm>
            <a:off x="2604052" y="1600200"/>
            <a:ext cx="6539948" cy="3133725"/>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srcRect/>
          <a:stretch>
            <a:fillRect/>
          </a:stretch>
        </p:blipFill>
        <p:spPr bwMode="auto">
          <a:xfrm>
            <a:off x="228600" y="5867400"/>
            <a:ext cx="2895600" cy="742950"/>
          </a:xfrm>
          <a:prstGeom prst="rect">
            <a:avLst/>
          </a:prstGeom>
          <a:noFill/>
          <a:ln w="9525">
            <a:noFill/>
            <a:miter lim="800000"/>
            <a:headEnd/>
            <a:tailEnd/>
          </a:ln>
        </p:spPr>
      </p:pic>
      <p:pic>
        <p:nvPicPr>
          <p:cNvPr id="14342" name="Picture 6"/>
          <p:cNvPicPr>
            <a:picLocks noChangeAspect="1" noChangeArrowheads="1"/>
          </p:cNvPicPr>
          <p:nvPr/>
        </p:nvPicPr>
        <p:blipFill>
          <a:blip r:embed="rId6" cstate="print"/>
          <a:srcRect/>
          <a:stretch>
            <a:fillRect/>
          </a:stretch>
        </p:blipFill>
        <p:spPr bwMode="auto">
          <a:xfrm>
            <a:off x="76200" y="4953000"/>
            <a:ext cx="3200400" cy="762000"/>
          </a:xfrm>
          <a:prstGeom prst="rect">
            <a:avLst/>
          </a:prstGeom>
          <a:noFill/>
          <a:ln w="9525">
            <a:noFill/>
            <a:miter lim="800000"/>
            <a:headEnd/>
            <a:tailEnd/>
          </a:ln>
        </p:spPr>
      </p:pic>
      <p:pic>
        <p:nvPicPr>
          <p:cNvPr id="14343" name="Picture 7"/>
          <p:cNvPicPr>
            <a:picLocks noChangeAspect="1" noChangeArrowheads="1"/>
          </p:cNvPicPr>
          <p:nvPr/>
        </p:nvPicPr>
        <p:blipFill>
          <a:blip r:embed="rId7" cstate="print"/>
          <a:srcRect/>
          <a:stretch>
            <a:fillRect/>
          </a:stretch>
        </p:blipFill>
        <p:spPr bwMode="auto">
          <a:xfrm>
            <a:off x="838200" y="2514600"/>
            <a:ext cx="1352550" cy="2190750"/>
          </a:xfrm>
          <a:prstGeom prst="rect">
            <a:avLst/>
          </a:prstGeom>
          <a:noFill/>
          <a:ln w="9525">
            <a:noFill/>
            <a:miter lim="800000"/>
            <a:headEnd/>
            <a:tailEnd/>
          </a:ln>
        </p:spPr>
      </p:pic>
      <p:pic>
        <p:nvPicPr>
          <p:cNvPr id="14344" name="Picture 8"/>
          <p:cNvPicPr>
            <a:picLocks noChangeAspect="1" noChangeArrowheads="1"/>
          </p:cNvPicPr>
          <p:nvPr/>
        </p:nvPicPr>
        <p:blipFill>
          <a:blip r:embed="rId8" cstate="print"/>
          <a:srcRect/>
          <a:stretch>
            <a:fillRect/>
          </a:stretch>
        </p:blipFill>
        <p:spPr bwMode="auto">
          <a:xfrm>
            <a:off x="3872819" y="4648200"/>
            <a:ext cx="5271181"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Foot Printing Tools</a:t>
            </a:r>
            <a:endParaRPr lang="en-US" dirty="0">
              <a:solidFill>
                <a:srgbClr val="0000FF"/>
              </a:solidFill>
            </a:endParaRPr>
          </a:p>
        </p:txBody>
      </p:sp>
      <p:pic>
        <p:nvPicPr>
          <p:cNvPr id="15362" name="Picture 2"/>
          <p:cNvPicPr>
            <a:picLocks noGrp="1" noChangeAspect="1" noChangeArrowheads="1"/>
          </p:cNvPicPr>
          <p:nvPr>
            <p:ph idx="1"/>
          </p:nvPr>
        </p:nvPicPr>
        <p:blipFill>
          <a:blip r:embed="rId3" cstate="print"/>
          <a:srcRect/>
          <a:stretch>
            <a:fillRect/>
          </a:stretch>
        </p:blipFill>
        <p:spPr bwMode="auto">
          <a:xfrm>
            <a:off x="609600" y="1447800"/>
            <a:ext cx="813155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perform Foot Printing </a:t>
            </a:r>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457200" y="1421114"/>
            <a:ext cx="8001000" cy="490348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0"/>
            <a:ext cx="8229600" cy="1143000"/>
          </a:xfrm>
        </p:spPr>
        <p:txBody>
          <a:bodyPr>
            <a:normAutofit fontScale="90000"/>
          </a:bodyPr>
          <a:lstStyle/>
          <a:p>
            <a:r>
              <a:rPr lang="en-US" dirty="0" smtClean="0">
                <a:solidFill>
                  <a:srgbClr val="FF0000"/>
                </a:solidFill>
              </a:rPr>
              <a:t>Scanning</a:t>
            </a:r>
            <a:br>
              <a:rPr lang="en-US" dirty="0" smtClean="0">
                <a:solidFill>
                  <a:srgbClr val="FF0000"/>
                </a:solidFill>
              </a:rPr>
            </a:br>
            <a:endParaRPr lang="en-US" dirty="0">
              <a:solidFill>
                <a:srgbClr val="FF0000"/>
              </a:solidFill>
            </a:endParaRPr>
          </a:p>
        </p:txBody>
      </p:sp>
      <p:sp>
        <p:nvSpPr>
          <p:cNvPr id="6" name="Slide Number Placeholder 5"/>
          <p:cNvSpPr>
            <a:spLocks noGrp="1"/>
          </p:cNvSpPr>
          <p:nvPr>
            <p:ph type="sldNum" sz="quarter" idx="12"/>
          </p:nvPr>
        </p:nvSpPr>
        <p:spPr/>
        <p:txBody>
          <a:bodyPr/>
          <a:lstStyle/>
          <a:p>
            <a:fld id="{39083B1E-7CBF-400E-AC97-D76413458E1D}" type="slidenum">
              <a:rPr lang="en-US" smtClean="0"/>
              <a:pPr/>
              <a:t>17</a:t>
            </a:fld>
            <a:endParaRPr lang="en-US"/>
          </a:p>
        </p:txBody>
      </p:sp>
    </p:spTree>
    <p:extLst>
      <p:ext uri="{BB962C8B-B14F-4D97-AF65-F5344CB8AC3E}">
        <p14:creationId xmlns:p14="http://schemas.microsoft.com/office/powerpoint/2010/main" val="3915081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         Scanning - Definition </a:t>
            </a:r>
            <a:endParaRPr lang="en-US" dirty="0">
              <a:solidFill>
                <a:srgbClr val="0070C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838200" y="1524000"/>
            <a:ext cx="8313471" cy="4876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9083B1E-7CBF-400E-AC97-D76413458E1D}" type="slidenum">
              <a:rPr lang="en-US" smtClean="0"/>
              <a:pPr/>
              <a:t>18</a:t>
            </a:fld>
            <a:endParaRPr lang="en-US"/>
          </a:p>
        </p:txBody>
      </p:sp>
      <p:pic>
        <p:nvPicPr>
          <p:cNvPr id="37889" name="Picture 1"/>
          <p:cNvPicPr>
            <a:picLocks noChangeAspect="1" noChangeArrowheads="1"/>
          </p:cNvPicPr>
          <p:nvPr/>
        </p:nvPicPr>
        <p:blipFill>
          <a:blip r:embed="rId3" cstate="print"/>
          <a:srcRect/>
          <a:stretch>
            <a:fillRect/>
          </a:stretch>
        </p:blipFill>
        <p:spPr bwMode="auto">
          <a:xfrm>
            <a:off x="0" y="4274320"/>
            <a:ext cx="2667000" cy="2542375"/>
          </a:xfrm>
          <a:prstGeom prst="rect">
            <a:avLst/>
          </a:prstGeom>
          <a:noFill/>
          <a:ln w="9525">
            <a:noFill/>
            <a:miter lim="800000"/>
            <a:headEnd/>
            <a:tailEnd/>
          </a:ln>
        </p:spPr>
      </p:pic>
      <p:sp>
        <p:nvSpPr>
          <p:cNvPr id="7" name="Down Arrow 6"/>
          <p:cNvSpPr/>
          <p:nvPr/>
        </p:nvSpPr>
        <p:spPr>
          <a:xfrm rot="4643274" flipV="1">
            <a:off x="2739399" y="4710835"/>
            <a:ext cx="357604" cy="69792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90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172200" y="2362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 name="Title 1"/>
          <p:cNvSpPr>
            <a:spLocks noGrp="1"/>
          </p:cNvSpPr>
          <p:nvPr>
            <p:ph type="title"/>
          </p:nvPr>
        </p:nvSpPr>
        <p:spPr/>
        <p:txBody>
          <a:bodyPr/>
          <a:lstStyle/>
          <a:p>
            <a:r>
              <a:rPr lang="en-US" dirty="0" smtClean="0">
                <a:solidFill>
                  <a:srgbClr val="0070C0"/>
                </a:solidFill>
              </a:rPr>
              <a:t>Types of scanning </a:t>
            </a:r>
            <a:endParaRPr lang="en-US" dirty="0">
              <a:solidFill>
                <a:srgbClr val="0070C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1371600"/>
            <a:ext cx="8487688" cy="516334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9083B1E-7CBF-400E-AC97-D76413458E1D}" type="slidenum">
              <a:rPr lang="en-US" smtClean="0"/>
              <a:pPr/>
              <a:t>19</a:t>
            </a:fld>
            <a:endParaRPr lang="en-US"/>
          </a:p>
        </p:txBody>
      </p:sp>
      <p:sp>
        <p:nvSpPr>
          <p:cNvPr id="6" name="Explosion 2 5"/>
          <p:cNvSpPr/>
          <p:nvPr/>
        </p:nvSpPr>
        <p:spPr>
          <a:xfrm rot="5134188">
            <a:off x="7558729" y="2536066"/>
            <a:ext cx="685800" cy="457200"/>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own Arrow 6"/>
          <p:cNvSpPr/>
          <p:nvPr/>
        </p:nvSpPr>
        <p:spPr>
          <a:xfrm>
            <a:off x="6019800" y="3505200"/>
            <a:ext cx="381000" cy="304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Down Arrow 7"/>
          <p:cNvSpPr/>
          <p:nvPr/>
        </p:nvSpPr>
        <p:spPr>
          <a:xfrm rot="4793729">
            <a:off x="7460558" y="2652683"/>
            <a:ext cx="381000" cy="304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Down Arrow 8"/>
          <p:cNvSpPr/>
          <p:nvPr/>
        </p:nvSpPr>
        <p:spPr>
          <a:xfrm rot="9859762">
            <a:off x="3124200" y="6172200"/>
            <a:ext cx="381000" cy="304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Explosion 2 9"/>
          <p:cNvSpPr/>
          <p:nvPr/>
        </p:nvSpPr>
        <p:spPr>
          <a:xfrm>
            <a:off x="3124200" y="6324600"/>
            <a:ext cx="685800" cy="457200"/>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Explosion 2 10"/>
          <p:cNvSpPr/>
          <p:nvPr/>
        </p:nvSpPr>
        <p:spPr>
          <a:xfrm rot="734166">
            <a:off x="5902940" y="3124200"/>
            <a:ext cx="685800" cy="457200"/>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262401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00FF"/>
                </a:solidFill>
              </a:rPr>
              <a:t>Reconnaissance</a:t>
            </a:r>
            <a:r>
              <a:rPr lang="en-US" dirty="0" smtClean="0"/>
              <a:t> </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0" y="1828800"/>
            <a:ext cx="8915399" cy="49530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114800" y="152399"/>
            <a:ext cx="4650045" cy="2514601"/>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Objective of scanning </a:t>
            </a:r>
            <a:endParaRPr lang="en-US" dirty="0">
              <a:solidFill>
                <a:srgbClr val="0070C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0" y="1143000"/>
            <a:ext cx="6624638" cy="488935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9083B1E-7CBF-400E-AC97-D76413458E1D}" type="slidenum">
              <a:rPr lang="en-US" smtClean="0"/>
              <a:pPr/>
              <a:t>20</a:t>
            </a:fld>
            <a:endParaRPr lang="en-US"/>
          </a:p>
        </p:txBody>
      </p:sp>
    </p:spTree>
    <p:extLst>
      <p:ext uri="{BB962C8B-B14F-4D97-AF65-F5344CB8AC3E}">
        <p14:creationId xmlns:p14="http://schemas.microsoft.com/office/powerpoint/2010/main" val="308455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Methodology </a:t>
            </a:r>
            <a:endParaRPr lang="en-US" dirty="0"/>
          </a:p>
        </p:txBody>
      </p:sp>
      <p:sp>
        <p:nvSpPr>
          <p:cNvPr id="12" name="Content Placeholder 1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9083B1E-7CBF-400E-AC97-D76413458E1D}" type="slidenum">
              <a:rPr lang="en-US" smtClean="0"/>
              <a:pPr/>
              <a:t>21</a:t>
            </a:fld>
            <a:endParaRPr lang="en-US"/>
          </a:p>
        </p:txBody>
      </p:sp>
      <p:pic>
        <p:nvPicPr>
          <p:cNvPr id="5123" name="Picture 3"/>
          <p:cNvPicPr>
            <a:picLocks noChangeAspect="1" noChangeArrowheads="1"/>
          </p:cNvPicPr>
          <p:nvPr/>
        </p:nvPicPr>
        <p:blipFill>
          <a:blip r:embed="rId2" cstate="print"/>
          <a:srcRect/>
          <a:stretch>
            <a:fillRect/>
          </a:stretch>
        </p:blipFill>
        <p:spPr bwMode="auto">
          <a:xfrm>
            <a:off x="762000" y="1600200"/>
            <a:ext cx="7687015" cy="4495800"/>
          </a:xfrm>
          <a:prstGeom prst="rect">
            <a:avLst/>
          </a:prstGeom>
          <a:noFill/>
          <a:ln w="9525">
            <a:noFill/>
            <a:miter lim="800000"/>
            <a:headEnd/>
            <a:tailEnd/>
          </a:ln>
        </p:spPr>
      </p:pic>
    </p:spTree>
    <p:extLst>
      <p:ext uri="{BB962C8B-B14F-4D97-AF65-F5344CB8AC3E}">
        <p14:creationId xmlns:p14="http://schemas.microsoft.com/office/powerpoint/2010/main" val="338626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Checking for Live systems – ICMP Scanning  </a:t>
            </a:r>
            <a:endParaRPr lang="en-US" dirty="0">
              <a:solidFill>
                <a:srgbClr val="FF0000"/>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000124" y="1753394"/>
            <a:ext cx="7481049" cy="4418806"/>
          </a:xfrm>
          <a:prstGeom prst="rect">
            <a:avLst/>
          </a:prstGeom>
          <a:noFill/>
          <a:ln w="9525">
            <a:noFill/>
            <a:miter lim="800000"/>
            <a:headEnd/>
            <a:tailEnd/>
          </a:ln>
        </p:spPr>
      </p:pic>
      <p:sp>
        <p:nvSpPr>
          <p:cNvPr id="4" name="Frame 3"/>
          <p:cNvSpPr/>
          <p:nvPr/>
        </p:nvSpPr>
        <p:spPr>
          <a:xfrm>
            <a:off x="1143000" y="2133600"/>
            <a:ext cx="990600" cy="304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4038600" y="1828800"/>
            <a:ext cx="3429000" cy="533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p>
            <a:fld id="{39083B1E-7CBF-400E-AC97-D76413458E1D}" type="slidenum">
              <a:rPr lang="en-US" smtClean="0"/>
              <a:pPr/>
              <a:t>22</a:t>
            </a:fld>
            <a:endParaRPr lang="en-US"/>
          </a:p>
        </p:txBody>
      </p:sp>
    </p:spTree>
    <p:extLst>
      <p:ext uri="{BB962C8B-B14F-4D97-AF65-F5344CB8AC3E}">
        <p14:creationId xmlns:p14="http://schemas.microsoft.com/office/powerpoint/2010/main" val="3442851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Scanning Tools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Angry IP Scanner</a:t>
            </a:r>
          </a:p>
          <a:p>
            <a:r>
              <a:rPr lang="en-US" dirty="0" smtClean="0"/>
              <a:t>Ping Sweep</a:t>
            </a:r>
          </a:p>
          <a:p>
            <a:r>
              <a:rPr lang="en-US" dirty="0" smtClean="0"/>
              <a:t>NMAP</a:t>
            </a:r>
          </a:p>
          <a:p>
            <a:r>
              <a:rPr lang="en-US" dirty="0" err="1" smtClean="0"/>
              <a:t>NetScan</a:t>
            </a:r>
            <a:endParaRPr lang="en-US" dirty="0" smtClean="0"/>
          </a:p>
          <a:p>
            <a:r>
              <a:rPr lang="en-US" dirty="0" smtClean="0"/>
              <a:t>WUPS-UDP Scanner</a:t>
            </a:r>
          </a:p>
          <a:p>
            <a:r>
              <a:rPr lang="en-US" dirty="0" smtClean="0"/>
              <a:t>IP Scanner</a:t>
            </a:r>
          </a:p>
          <a:p>
            <a:r>
              <a:rPr lang="en-US" dirty="0" smtClean="0"/>
              <a:t>Global Network Inventory Scanner</a:t>
            </a:r>
          </a:p>
          <a:p>
            <a:r>
              <a:rPr lang="en-US" dirty="0" err="1" smtClean="0"/>
              <a:t>Inflirtrator</a:t>
            </a:r>
            <a:endParaRPr lang="en-US" dirty="0" smtClean="0"/>
          </a:p>
          <a:p>
            <a:r>
              <a:rPr lang="en-US" dirty="0" err="1" smtClean="0"/>
              <a:t>LanView</a:t>
            </a:r>
            <a:endParaRPr lang="en-US" dirty="0" smtClean="0"/>
          </a:p>
          <a:p>
            <a:r>
              <a:rPr lang="en-US" dirty="0" err="1" smtClean="0"/>
              <a:t>WotWeb</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0807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Banner Grabbing </a:t>
            </a:r>
            <a:br>
              <a:rPr lang="en-US" dirty="0" smtClean="0">
                <a:solidFill>
                  <a:srgbClr val="FF0000"/>
                </a:solidFill>
              </a:rPr>
            </a:br>
            <a:r>
              <a:rPr lang="en-US" dirty="0" smtClean="0">
                <a:solidFill>
                  <a:srgbClr val="0000FF"/>
                </a:solidFill>
              </a:rPr>
              <a:t>OS Fingerprinting </a:t>
            </a:r>
            <a:endParaRPr lang="en-US" dirty="0">
              <a:solidFill>
                <a:srgbClr val="0000FF"/>
              </a:solidFill>
            </a:endParaRPr>
          </a:p>
        </p:txBody>
      </p:sp>
      <p:pic>
        <p:nvPicPr>
          <p:cNvPr id="23554" name="Picture 2"/>
          <p:cNvPicPr>
            <a:picLocks noGrp="1" noChangeAspect="1" noChangeArrowheads="1"/>
          </p:cNvPicPr>
          <p:nvPr>
            <p:ph idx="1"/>
          </p:nvPr>
        </p:nvPicPr>
        <p:blipFill>
          <a:blip r:embed="rId2" cstate="print"/>
          <a:srcRect/>
          <a:stretch>
            <a:fillRect/>
          </a:stretch>
        </p:blipFill>
        <p:spPr bwMode="auto">
          <a:xfrm>
            <a:off x="885824" y="1447800"/>
            <a:ext cx="7859177" cy="454898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9083B1E-7CBF-400E-AC97-D76413458E1D}" type="slidenum">
              <a:rPr lang="en-US" smtClean="0"/>
              <a:pPr/>
              <a:t>24</a:t>
            </a:fld>
            <a:endParaRPr lang="en-US"/>
          </a:p>
        </p:txBody>
      </p:sp>
    </p:spTree>
    <p:extLst>
      <p:ext uri="{BB962C8B-B14F-4D97-AF65-F5344CB8AC3E}">
        <p14:creationId xmlns:p14="http://schemas.microsoft.com/office/powerpoint/2010/main" val="305647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&amp; Passive </a:t>
            </a:r>
            <a:endParaRPr lang="en-US" dirty="0"/>
          </a:p>
        </p:txBody>
      </p:sp>
      <p:pic>
        <p:nvPicPr>
          <p:cNvPr id="24578" name="Picture 2"/>
          <p:cNvPicPr>
            <a:picLocks noGrp="1" noChangeAspect="1" noChangeArrowheads="1"/>
          </p:cNvPicPr>
          <p:nvPr>
            <p:ph idx="1"/>
          </p:nvPr>
        </p:nvPicPr>
        <p:blipFill>
          <a:blip r:embed="rId3" cstate="print"/>
          <a:srcRect/>
          <a:stretch>
            <a:fillRect/>
          </a:stretch>
        </p:blipFill>
        <p:spPr bwMode="auto">
          <a:xfrm>
            <a:off x="431578" y="1371600"/>
            <a:ext cx="7900965" cy="47545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9083B1E-7CBF-400E-AC97-D76413458E1D}" type="slidenum">
              <a:rPr lang="en-US" smtClean="0"/>
              <a:pPr/>
              <a:t>25</a:t>
            </a:fld>
            <a:endParaRPr lang="en-US"/>
          </a:p>
        </p:txBody>
      </p:sp>
      <p:sp>
        <p:nvSpPr>
          <p:cNvPr id="5" name="Rectangle 4"/>
          <p:cNvSpPr/>
          <p:nvPr/>
        </p:nvSpPr>
        <p:spPr>
          <a:xfrm>
            <a:off x="6400800" y="5410200"/>
            <a:ext cx="2743200" cy="923330"/>
          </a:xfrm>
          <a:prstGeom prst="rect">
            <a:avLst/>
          </a:prstGeom>
        </p:spPr>
        <p:txBody>
          <a:bodyPr wrap="square">
            <a:spAutoFit/>
          </a:bodyPr>
          <a:lstStyle/>
          <a:p>
            <a:r>
              <a:rPr lang="en-US" b="1" dirty="0" smtClean="0"/>
              <a:t>Passive foot printing means there’s no direct touch to the target</a:t>
            </a:r>
            <a:endParaRPr lang="en-US" b="1" dirty="0"/>
          </a:p>
        </p:txBody>
      </p:sp>
    </p:spTree>
    <p:extLst>
      <p:ext uri="{BB962C8B-B14F-4D97-AF65-F5344CB8AC3E}">
        <p14:creationId xmlns:p14="http://schemas.microsoft.com/office/powerpoint/2010/main" val="387452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srcRect/>
          <a:stretch>
            <a:fillRect/>
          </a:stretch>
        </p:blipFill>
        <p:spPr bwMode="auto">
          <a:xfrm>
            <a:off x="304800" y="1371600"/>
            <a:ext cx="8620644" cy="467756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9083B1E-7CBF-400E-AC97-D76413458E1D}" type="slidenum">
              <a:rPr lang="en-US" smtClean="0"/>
              <a:pPr/>
              <a:t>26</a:t>
            </a:fld>
            <a:endParaRPr lang="en-US"/>
          </a:p>
        </p:txBody>
      </p:sp>
    </p:spTree>
    <p:extLst>
      <p:ext uri="{BB962C8B-B14F-4D97-AF65-F5344CB8AC3E}">
        <p14:creationId xmlns:p14="http://schemas.microsoft.com/office/powerpoint/2010/main" val="381512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Foot printing </a:t>
            </a:r>
            <a:endParaRPr lang="en-US" dirty="0">
              <a:solidFill>
                <a:srgbClr val="7030A0"/>
              </a:solidFill>
            </a:endParaRPr>
          </a:p>
        </p:txBody>
      </p:sp>
      <p:pic>
        <p:nvPicPr>
          <p:cNvPr id="3074" name="Picture 2"/>
          <p:cNvPicPr>
            <a:picLocks noChangeAspect="1" noChangeArrowheads="1"/>
          </p:cNvPicPr>
          <p:nvPr/>
        </p:nvPicPr>
        <p:blipFill>
          <a:blip r:embed="rId3" cstate="print"/>
          <a:srcRect/>
          <a:stretch>
            <a:fillRect/>
          </a:stretch>
        </p:blipFill>
        <p:spPr bwMode="auto">
          <a:xfrm>
            <a:off x="1981200" y="1148575"/>
            <a:ext cx="5029200" cy="57094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648575" y="0"/>
            <a:ext cx="1495425" cy="1092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7010400" y="4648200"/>
            <a:ext cx="2133600" cy="1200329"/>
          </a:xfrm>
          <a:prstGeom prst="rect">
            <a:avLst/>
          </a:prstGeom>
        </p:spPr>
        <p:txBody>
          <a:bodyPr wrap="square">
            <a:spAutoFit/>
          </a:bodyPr>
          <a:lstStyle/>
          <a:p>
            <a:pPr algn="ctr"/>
            <a:r>
              <a:rPr lang="en-US" b="1" dirty="0" smtClean="0">
                <a:solidFill>
                  <a:srgbClr val="FF0000"/>
                </a:solidFill>
              </a:rPr>
              <a:t>photographic print of plans or technical drawings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Why ? foot printing necessary </a:t>
            </a:r>
            <a:endParaRPr lang="en-US" dirty="0">
              <a:solidFill>
                <a:srgbClr val="7030A0"/>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838201" y="2133600"/>
            <a:ext cx="7315199" cy="3059517"/>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200400" y="1219200"/>
            <a:ext cx="1962150" cy="942975"/>
          </a:xfrm>
          <a:prstGeom prst="rect">
            <a:avLst/>
          </a:prstGeom>
          <a:noFill/>
          <a:ln w="9525">
            <a:noFill/>
            <a:miter lim="800000"/>
            <a:headEnd/>
            <a:tailEnd/>
          </a:ln>
        </p:spPr>
      </p:pic>
      <p:sp>
        <p:nvSpPr>
          <p:cNvPr id="5" name="Rectangle 4"/>
          <p:cNvSpPr/>
          <p:nvPr/>
        </p:nvSpPr>
        <p:spPr>
          <a:xfrm>
            <a:off x="0" y="5629870"/>
            <a:ext cx="9144000" cy="923330"/>
          </a:xfrm>
          <a:prstGeom prst="rect">
            <a:avLst/>
          </a:prstGeom>
        </p:spPr>
        <p:txBody>
          <a:bodyPr wrap="square">
            <a:spAutoFit/>
          </a:bodyPr>
          <a:lstStyle/>
          <a:p>
            <a:pPr algn="ctr"/>
            <a:r>
              <a:rPr lang="en-US" b="1" dirty="0" smtClean="0">
                <a:solidFill>
                  <a:srgbClr val="FF0000"/>
                </a:solidFill>
              </a:rPr>
              <a:t>photographic print of plans or technical drawings : -</a:t>
            </a:r>
          </a:p>
          <a:p>
            <a:pPr algn="ctr"/>
            <a:r>
              <a:rPr lang="en-US" b="1" dirty="0" smtClean="0">
                <a:solidFill>
                  <a:srgbClr val="FF0000"/>
                </a:solidFill>
              </a:rPr>
              <a:t> something intended as a guide for making something else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Areas &amp; Information which </a:t>
            </a:r>
            <a:br>
              <a:rPr lang="en-US" dirty="0" smtClean="0">
                <a:solidFill>
                  <a:srgbClr val="FF0000"/>
                </a:solidFill>
              </a:rPr>
            </a:br>
            <a:r>
              <a:rPr lang="en-US" dirty="0" smtClean="0">
                <a:solidFill>
                  <a:srgbClr val="FF0000"/>
                </a:solidFill>
              </a:rPr>
              <a:t>Attackers Seek</a:t>
            </a:r>
            <a:endParaRPr lang="en-US" dirty="0">
              <a:solidFill>
                <a:srgbClr val="FF0000"/>
              </a:solidFill>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438651" y="1600200"/>
            <a:ext cx="8095750" cy="4432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r>
              <a:rPr lang="en-US" dirty="0" smtClean="0">
                <a:solidFill>
                  <a:srgbClr val="00B050"/>
                </a:solidFill>
              </a:rPr>
              <a:t>Information Gathering </a:t>
            </a:r>
            <a:endParaRPr lang="en-US" dirty="0">
              <a:solidFill>
                <a:srgbClr val="00B050"/>
              </a:solidFill>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2286000" y="1066800"/>
            <a:ext cx="4213779" cy="31242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371600" y="4114800"/>
            <a:ext cx="69818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CC"/>
                </a:solidFill>
              </a:rPr>
              <a:t>People search </a:t>
            </a:r>
            <a:endParaRPr lang="en-US" dirty="0">
              <a:solidFill>
                <a:srgbClr val="FF33CC"/>
              </a:solidFill>
            </a:endParaRPr>
          </a:p>
        </p:txBody>
      </p:sp>
      <p:pic>
        <p:nvPicPr>
          <p:cNvPr id="8194" name="Picture 2"/>
          <p:cNvPicPr>
            <a:picLocks noGrp="1" noChangeAspect="1" noChangeArrowheads="1"/>
          </p:cNvPicPr>
          <p:nvPr>
            <p:ph idx="1"/>
          </p:nvPr>
        </p:nvPicPr>
        <p:blipFill>
          <a:blip r:embed="rId3" cstate="print"/>
          <a:srcRect/>
          <a:stretch>
            <a:fillRect/>
          </a:stretch>
        </p:blipFill>
        <p:spPr bwMode="auto">
          <a:xfrm>
            <a:off x="609600" y="1295400"/>
            <a:ext cx="8024884" cy="39624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 y="5410200"/>
            <a:ext cx="3429000" cy="51435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3324225" y="5314950"/>
            <a:ext cx="5819775" cy="1543050"/>
          </a:xfrm>
          <a:prstGeom prst="rect">
            <a:avLst/>
          </a:prstGeom>
          <a:noFill/>
          <a:ln w="9525">
            <a:noFill/>
            <a:miter lim="800000"/>
            <a:headEnd/>
            <a:tailEnd/>
          </a:ln>
        </p:spPr>
      </p:pic>
      <p:sp>
        <p:nvSpPr>
          <p:cNvPr id="6" name="Rectangle 5"/>
          <p:cNvSpPr/>
          <p:nvPr/>
        </p:nvSpPr>
        <p:spPr>
          <a:xfrm>
            <a:off x="6629400" y="838200"/>
            <a:ext cx="2006641" cy="369332"/>
          </a:xfrm>
          <a:prstGeom prst="rect">
            <a:avLst/>
          </a:prstGeom>
        </p:spPr>
        <p:txBody>
          <a:bodyPr wrap="square">
            <a:spAutoFit/>
          </a:bodyPr>
          <a:lstStyle/>
          <a:p>
            <a:r>
              <a:rPr lang="en-US" i="1" dirty="0" smtClean="0">
                <a:hlinkClick r:id="rId6" action="ppaction://hlinkfile"/>
              </a:rPr>
              <a:t>www.</a:t>
            </a:r>
            <a:r>
              <a:rPr lang="en-US" b="1" i="1" dirty="0" smtClean="0">
                <a:hlinkClick r:id="rId6" action="ppaction://hlinkfile"/>
              </a:rPr>
              <a:t>Spokeo.com</a:t>
            </a:r>
            <a:endParaRPr lang="en-US" dirty="0"/>
          </a:p>
        </p:txBody>
      </p:sp>
      <p:sp>
        <p:nvSpPr>
          <p:cNvPr id="7" name="Rectangle 6"/>
          <p:cNvSpPr/>
          <p:nvPr/>
        </p:nvSpPr>
        <p:spPr>
          <a:xfrm>
            <a:off x="6477000" y="533400"/>
            <a:ext cx="2497992" cy="369332"/>
          </a:xfrm>
          <a:prstGeom prst="rect">
            <a:avLst/>
          </a:prstGeom>
        </p:spPr>
        <p:txBody>
          <a:bodyPr wrap="none">
            <a:spAutoFit/>
          </a:bodyPr>
          <a:lstStyle/>
          <a:p>
            <a:r>
              <a:rPr lang="en-US" i="1" dirty="0" smtClean="0">
                <a:hlinkClick r:id="rId7" action="ppaction://hlinkfile"/>
              </a:rPr>
              <a:t>www.</a:t>
            </a:r>
            <a:r>
              <a:rPr lang="en-US" b="1" i="1" dirty="0" smtClean="0">
                <a:hlinkClick r:id="rId7" action="ppaction://hlinkfile"/>
              </a:rPr>
              <a:t>peoplefinders.com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Archive of a Website </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447801" y="1442945"/>
            <a:ext cx="6553200" cy="5076594"/>
          </a:xfrm>
          <a:prstGeom prst="rect">
            <a:avLst/>
          </a:prstGeom>
          <a:noFill/>
          <a:ln w="9525">
            <a:noFill/>
            <a:miter lim="800000"/>
            <a:headEnd/>
            <a:tailEnd/>
          </a:ln>
        </p:spPr>
      </p:pic>
      <p:sp>
        <p:nvSpPr>
          <p:cNvPr id="4" name="Rectangle 3"/>
          <p:cNvSpPr/>
          <p:nvPr/>
        </p:nvSpPr>
        <p:spPr>
          <a:xfrm>
            <a:off x="3124200" y="2895600"/>
            <a:ext cx="3588611" cy="369332"/>
          </a:xfrm>
          <a:prstGeom prst="rect">
            <a:avLst/>
          </a:prstGeom>
        </p:spPr>
        <p:txBody>
          <a:bodyPr wrap="none">
            <a:spAutoFit/>
          </a:bodyPr>
          <a:lstStyle/>
          <a:p>
            <a:r>
              <a:rPr lang="en-US" dirty="0" smtClean="0"/>
              <a:t>Archive – Records, Files, documents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Switchboard</a:t>
            </a:r>
            <a:br>
              <a:rPr lang="en-US" dirty="0" smtClean="0">
                <a:solidFill>
                  <a:srgbClr val="00B050"/>
                </a:solidFill>
              </a:rPr>
            </a:br>
            <a:r>
              <a:rPr lang="en-US" dirty="0" smtClean="0">
                <a:solidFill>
                  <a:srgbClr val="00B050"/>
                </a:solidFill>
              </a:rPr>
              <a:t>http://www.switchboard.com </a:t>
            </a:r>
            <a:endParaRPr lang="en-US" dirty="0">
              <a:solidFill>
                <a:srgbClr val="00B050"/>
              </a:solidFill>
            </a:endParaRPr>
          </a:p>
        </p:txBody>
      </p:sp>
      <p:pic>
        <p:nvPicPr>
          <p:cNvPr id="9218" name="Picture 2"/>
          <p:cNvPicPr>
            <a:picLocks noGrp="1" noChangeAspect="1" noChangeArrowheads="1"/>
          </p:cNvPicPr>
          <p:nvPr>
            <p:ph idx="1"/>
          </p:nvPr>
        </p:nvPicPr>
        <p:blipFill>
          <a:blip r:embed="rId3" cstate="print"/>
          <a:srcRect/>
          <a:stretch>
            <a:fillRect/>
          </a:stretch>
        </p:blipFill>
        <p:spPr bwMode="auto">
          <a:xfrm>
            <a:off x="1143000" y="1524000"/>
            <a:ext cx="7053092" cy="380126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rot="21007017">
            <a:off x="946800" y="3247240"/>
            <a:ext cx="7077075" cy="3653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519</Words>
  <Application>Microsoft Office PowerPoint</Application>
  <PresentationFormat>On-screen Show (4:3)</PresentationFormat>
  <Paragraphs>86</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Foot Printing / Scanning Tools Lect 4 – NETW 4006 </vt:lpstr>
      <vt:lpstr>Reconnaissance </vt:lpstr>
      <vt:lpstr>Foot printing </vt:lpstr>
      <vt:lpstr>Why ? foot printing necessary </vt:lpstr>
      <vt:lpstr>Areas &amp; Information which  Attackers Seek</vt:lpstr>
      <vt:lpstr>Information Gathering </vt:lpstr>
      <vt:lpstr>People search </vt:lpstr>
      <vt:lpstr>Extracting Archive of a Website </vt:lpstr>
      <vt:lpstr>Switchboard http://www.switchboard.com </vt:lpstr>
      <vt:lpstr>Foot printing Thorough Job Sites</vt:lpstr>
      <vt:lpstr>Cont.</vt:lpstr>
      <vt:lpstr>Passive Information Gathering </vt:lpstr>
      <vt:lpstr>Competitive Intelligence Gathering</vt:lpstr>
      <vt:lpstr>Why do you need Competitive Intelligence </vt:lpstr>
      <vt:lpstr>Foot Printing Tools</vt:lpstr>
      <vt:lpstr>Steps to perform Foot Printing </vt:lpstr>
      <vt:lpstr>Scanning </vt:lpstr>
      <vt:lpstr>         Scanning - Definition </vt:lpstr>
      <vt:lpstr>Types of scanning </vt:lpstr>
      <vt:lpstr>Objective of scanning </vt:lpstr>
      <vt:lpstr>Methodology </vt:lpstr>
      <vt:lpstr>Checking for Live systems – ICMP Scanning  </vt:lpstr>
      <vt:lpstr>Examples of Scanning Tools</vt:lpstr>
      <vt:lpstr>Banner Grabbing  OS Fingerprinting </vt:lpstr>
      <vt:lpstr>Active &amp; Passive </vt:lpstr>
      <vt:lpstr>PowerPoint Presentation</vt:lpstr>
    </vt:vector>
  </TitlesOfParts>
  <Company>soharcollege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 Printing </dc:title>
  <dc:creator>facmp07</dc:creator>
  <cp:lastModifiedBy>hp</cp:lastModifiedBy>
  <cp:revision>36</cp:revision>
  <dcterms:created xsi:type="dcterms:W3CDTF">2012-09-08T05:04:07Z</dcterms:created>
  <dcterms:modified xsi:type="dcterms:W3CDTF">2016-02-06T19:18:50Z</dcterms:modified>
</cp:coreProperties>
</file>