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07006-EF15-4EB9-AF45-F1F19AF37F32}" type="datetimeFigureOut">
              <a:rPr lang="en-US" smtClean="0"/>
              <a:t>17-Jan-17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3833E-9817-43BE-AB70-94EDA0DDB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7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FA938-3B0A-4FA1-A1E7-80F08ADFAF2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3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5A8F-0E34-4446-BEAD-EDBE38FDCFE7}" type="datetime1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68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01104-A8ED-4EB4-A16D-5A98714D190D}" type="datetime1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70DA-8042-4CD5-A4A1-7A3978B301A8}" type="datetime1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1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B716-5073-4A19-9FC0-06BEAD50AADE}" type="datetime1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8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B4BB-070F-4E27-A225-EE3E208928F2}" type="datetime1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63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D33E6-652F-4B10-9C6C-C3D63AA3FAD2}" type="datetime1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A4D-059F-4726-A4F7-AA42CA4F34EA}" type="datetime1">
              <a:rPr lang="en-US" smtClean="0"/>
              <a:t>17-Jan-17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7240-DD1F-430C-9E02-131321134DB1}" type="datetime1">
              <a:rPr lang="en-US" smtClean="0"/>
              <a:t>17-Jan-17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47A7B-52E1-415E-974F-1F77A09CA030}" type="datetime1">
              <a:rPr lang="en-US" smtClean="0"/>
              <a:t>17-Jan-17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0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5ECCF5-A2BE-44FE-9E97-30B37328FFE2}" type="datetime1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ur-PK" smtClean="0">
                <a:solidFill>
                  <a:srgbClr val="344068"/>
                </a:solidFill>
              </a:rPr>
              <a:t>محمد عارف                                                                                               </a:t>
            </a:r>
            <a:r>
              <a:rPr lang="en-US" smtClean="0">
                <a:solidFill>
                  <a:srgbClr val="344068"/>
                </a:solidFill>
              </a:rPr>
              <a:t>Muhammad Arif</a:t>
            </a:r>
            <a:endParaRPr lang="en-US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B687F1-CD54-4A10-92B9-D13C4FEAB0E5}" type="slidenum">
              <a:rPr lang="en-US" smtClean="0">
                <a:solidFill>
                  <a:srgbClr val="344068"/>
                </a:solidFill>
              </a:rPr>
              <a:pPr/>
              <a:t>‹#›</a:t>
            </a:fld>
            <a:endParaRPr lang="en-US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8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64E4-9378-4687-944E-082BEB956CFB}" type="datetime1">
              <a:rPr lang="en-US" smtClean="0"/>
              <a:t>17-Jan-17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3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64345D-319A-4556-8D69-A25059375E1B}" type="datetime1">
              <a:rPr lang="en-US" smtClean="0"/>
              <a:t>17-Jan-17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ur-PK" smtClean="0"/>
              <a:t>محمد عارف                                                                                               </a:t>
            </a:r>
            <a:r>
              <a:rPr lang="en-US" smtClean="0"/>
              <a:t>Muhammad Arif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B687F1-CD54-4A10-92B9-D13C4FEAB0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39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763" y="758952"/>
            <a:ext cx="10279917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MIRACLE OF THE NAME MUHAMMAD (</a:t>
            </a:r>
            <a:r>
              <a:rPr lang="en-US" b="1" dirty="0" smtClean="0"/>
              <a:t>PBUH</a:t>
            </a:r>
            <a:r>
              <a:rPr lang="en-US" b="1" dirty="0"/>
              <a:t>)- </a:t>
            </a:r>
            <a:r>
              <a:rPr lang="en-US" b="1" dirty="0" smtClean="0"/>
              <a:t>Author </a:t>
            </a:r>
            <a:r>
              <a:rPr lang="en-US" b="1" dirty="0"/>
              <a:t>Guru </a:t>
            </a:r>
            <a:r>
              <a:rPr lang="en-US" b="1" dirty="0" smtClean="0"/>
              <a:t>Nanak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tx1"/>
                </a:solidFill>
              </a:rPr>
              <a:t>Muhammad </a:t>
            </a:r>
            <a:r>
              <a:rPr lang="en-US" b="1" cap="none" dirty="0" err="1" smtClean="0">
                <a:solidFill>
                  <a:schemeClr val="tx1"/>
                </a:solidFill>
              </a:rPr>
              <a:t>Arif</a:t>
            </a:r>
            <a:endParaRPr lang="en-US" b="1" cap="none" dirty="0" smtClean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2760" y="6362163"/>
            <a:ext cx="2318197" cy="495837"/>
          </a:xfrm>
        </p:spPr>
        <p:txBody>
          <a:bodyPr/>
          <a:lstStyle/>
          <a:p>
            <a:r>
              <a:rPr lang="ur-PK" sz="1400" b="1" dirty="0" smtClean="0"/>
              <a:t>محمد عارف                                     </a:t>
            </a:r>
            <a:r>
              <a:rPr lang="en-US" sz="1400" b="1" dirty="0" smtClean="0"/>
              <a:t>Muhammad </a:t>
            </a:r>
            <a:r>
              <a:rPr lang="en-US" sz="1400" b="1" dirty="0" err="1" smtClean="0"/>
              <a:t>Arif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7735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0">
        <p:split orient="vert"/>
      </p:transition>
    </mc:Choice>
    <mc:Fallback xmlns="">
      <p:transition spd="slow" advClick="0" advTm="3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6" y="286603"/>
            <a:ext cx="10086734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THE MIRACLE OF THE NAME MUHAMMAD (</a:t>
            </a:r>
            <a:r>
              <a:rPr lang="en-US" sz="4000" b="1" dirty="0" smtClean="0">
                <a:solidFill>
                  <a:schemeClr val="tx1"/>
                </a:solidFill>
              </a:rPr>
              <a:t>PBUH)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72732" y="1918952"/>
            <a:ext cx="1076673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>
              <a:lnSpc>
                <a:spcPct val="100000"/>
              </a:lnSpc>
            </a:pPr>
            <a:r>
              <a:rPr lang="en-US" sz="2800" dirty="0"/>
              <a:t>Walter B. Gibson said, </a:t>
            </a:r>
            <a:r>
              <a:rPr lang="en-US" sz="2800" dirty="0" smtClean="0"/>
              <a:t>“The</a:t>
            </a:r>
            <a:r>
              <a:rPr lang="en-US" sz="2800" dirty="0"/>
              <a:t> science of numerology is the </a:t>
            </a:r>
            <a:r>
              <a:rPr lang="en-US" sz="2800" dirty="0" smtClean="0"/>
              <a:t>practical application of</a:t>
            </a:r>
            <a:r>
              <a:rPr lang="en-US" sz="2800" dirty="0"/>
              <a:t> the fundamental laws of mathematics in the material existence of man.”</a:t>
            </a:r>
          </a:p>
          <a:p>
            <a:pPr algn="justLow">
              <a:lnSpc>
                <a:spcPct val="100000"/>
              </a:lnSpc>
            </a:pPr>
            <a:endParaRPr lang="en-US" sz="2800" dirty="0" smtClean="0"/>
          </a:p>
          <a:p>
            <a:pPr algn="justLow">
              <a:lnSpc>
                <a:spcPct val="100000"/>
              </a:lnSpc>
            </a:pPr>
            <a:r>
              <a:rPr lang="en-US" sz="2800" dirty="0" smtClean="0"/>
              <a:t>The</a:t>
            </a:r>
            <a:r>
              <a:rPr lang="en-US" sz="2800" dirty="0"/>
              <a:t> Arabic alphabets have been assigned particular numbers </a:t>
            </a:r>
            <a:r>
              <a:rPr lang="en-US" sz="2800" dirty="0" smtClean="0"/>
              <a:t>since</a:t>
            </a:r>
          </a:p>
          <a:p>
            <a:pPr algn="justLow">
              <a:lnSpc>
                <a:spcPct val="100000"/>
              </a:lnSpc>
            </a:pPr>
            <a:r>
              <a:rPr lang="en-US" sz="2800" dirty="0" smtClean="0"/>
              <a:t>earliest</a:t>
            </a:r>
            <a:r>
              <a:rPr lang="en-US" sz="2800" dirty="0"/>
              <a:t> times. This was a practice in Hebrew language too.</a:t>
            </a:r>
          </a:p>
          <a:p>
            <a:pPr algn="justLow">
              <a:lnSpc>
                <a:spcPct val="100000"/>
              </a:lnSpc>
            </a:pPr>
            <a:endParaRPr lang="en-US" sz="2800" dirty="0" smtClean="0"/>
          </a:p>
          <a:p>
            <a:pPr algn="justLow">
              <a:lnSpc>
                <a:spcPct val="10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numbers given to each alphabet are as stated here on next slide.</a:t>
            </a:r>
          </a:p>
          <a:p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2760" y="6362163"/>
            <a:ext cx="2318197" cy="495837"/>
          </a:xfrm>
        </p:spPr>
        <p:txBody>
          <a:bodyPr/>
          <a:lstStyle/>
          <a:p>
            <a:r>
              <a:rPr lang="ur-PK" sz="1400" b="1" dirty="0" smtClean="0"/>
              <a:t>محمد عارف                                     </a:t>
            </a:r>
            <a:r>
              <a:rPr lang="en-US" sz="1400" b="1" dirty="0" smtClean="0"/>
              <a:t>Muhammad </a:t>
            </a:r>
            <a:r>
              <a:rPr lang="en-US" sz="1400" b="1" dirty="0" err="1" smtClean="0"/>
              <a:t>Arif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1075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2" y="1794218"/>
            <a:ext cx="10753858" cy="4982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Sequential Values of Arabic Alphabets	</a:t>
            </a:r>
            <a:r>
              <a:rPr lang="ur-PK" sz="2800" b="1" dirty="0" smtClean="0">
                <a:solidFill>
                  <a:schemeClr val="tx1"/>
                </a:solidFill>
              </a:rPr>
              <a:t>اور ان کی اہمیت 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ur-PK" sz="2800" b="1" dirty="0">
                <a:solidFill>
                  <a:schemeClr val="tx1"/>
                </a:solidFill>
                <a:latin typeface="Algerian" pitchFamily="82" charset="0"/>
              </a:rPr>
              <a:t>حروف تہجی</a:t>
            </a:r>
            <a:r>
              <a:rPr lang="en-US" sz="2800" b="1" dirty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ur-PK" sz="2800" b="1" dirty="0">
                <a:solidFill>
                  <a:schemeClr val="tx1"/>
                </a:solidFill>
                <a:latin typeface="Algerian" pitchFamily="82" charset="0"/>
              </a:rPr>
              <a:t>عربی</a:t>
            </a:r>
            <a:r>
              <a:rPr lang="en-US" sz="2800" b="1" dirty="0">
                <a:solidFill>
                  <a:schemeClr val="tx1"/>
                </a:solidFill>
                <a:latin typeface="Algerian" pitchFamily="82" charset="0"/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01284"/>
          </a:xfrm>
        </p:spPr>
        <p:txBody>
          <a:bodyPr/>
          <a:lstStyle/>
          <a:p>
            <a:pPr algn="ctr"/>
            <a:r>
              <a:rPr lang="ur-PK" b="1" dirty="0" smtClean="0">
                <a:solidFill>
                  <a:schemeClr val="accent5"/>
                </a:solidFill>
              </a:rPr>
              <a:t>﷽</a:t>
            </a:r>
            <a:endParaRPr lang="en-US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33886"/>
              </p:ext>
            </p:extLst>
          </p:nvPr>
        </p:nvGraphicFramePr>
        <p:xfrm>
          <a:off x="772737" y="2471193"/>
          <a:ext cx="10791060" cy="3291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79106"/>
                <a:gridCol w="1079106"/>
                <a:gridCol w="1079106"/>
                <a:gridCol w="1079106"/>
                <a:gridCol w="1079106"/>
                <a:gridCol w="1079106"/>
                <a:gridCol w="1079106"/>
                <a:gridCol w="1079106"/>
                <a:gridCol w="1079106"/>
                <a:gridCol w="1079106"/>
              </a:tblGrid>
              <a:tr h="98360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9</a:t>
                      </a:r>
                    </a:p>
                    <a:p>
                      <a:pPr algn="ctr"/>
                      <a:r>
                        <a:rPr lang="ur-PK" sz="2400" dirty="0" smtClean="0"/>
                        <a:t>ط</a:t>
                      </a:r>
                    </a:p>
                    <a:p>
                      <a:pPr algn="r"/>
                      <a:r>
                        <a:rPr lang="ur-PK" sz="2400" dirty="0" smtClean="0"/>
                        <a:t>۹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8</a:t>
                      </a:r>
                    </a:p>
                    <a:p>
                      <a:pPr algn="ctr"/>
                      <a:r>
                        <a:rPr lang="ur-PK" sz="2400" dirty="0" smtClean="0"/>
                        <a:t>ح</a:t>
                      </a:r>
                    </a:p>
                    <a:p>
                      <a:pPr algn="r"/>
                      <a:r>
                        <a:rPr lang="ur-PK" sz="2400" dirty="0" smtClean="0"/>
                        <a:t>۸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7</a:t>
                      </a:r>
                    </a:p>
                    <a:p>
                      <a:pPr algn="ctr"/>
                      <a:r>
                        <a:rPr lang="ur-PK" sz="2400" dirty="0" smtClean="0"/>
                        <a:t>ز</a:t>
                      </a:r>
                    </a:p>
                    <a:p>
                      <a:pPr algn="r"/>
                      <a:r>
                        <a:rPr lang="ur-PK" sz="2400" dirty="0" smtClean="0"/>
                        <a:t>۷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6</a:t>
                      </a:r>
                    </a:p>
                    <a:p>
                      <a:pPr algn="ctr"/>
                      <a:r>
                        <a:rPr lang="ur-PK" sz="2400" dirty="0" smtClean="0"/>
                        <a:t>و</a:t>
                      </a:r>
                    </a:p>
                    <a:p>
                      <a:pPr algn="r"/>
                      <a:r>
                        <a:rPr lang="ur-PK" sz="2400" dirty="0" smtClean="0"/>
                        <a:t>۶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5</a:t>
                      </a:r>
                    </a:p>
                    <a:p>
                      <a:pPr algn="ctr"/>
                      <a:r>
                        <a:rPr lang="ur-PK" sz="2400" dirty="0" smtClean="0"/>
                        <a:t>ہ</a:t>
                      </a:r>
                    </a:p>
                    <a:p>
                      <a:pPr algn="r"/>
                      <a:r>
                        <a:rPr lang="ur-PK" sz="2400" dirty="0" smtClean="0"/>
                        <a:t>۵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4</a:t>
                      </a:r>
                    </a:p>
                    <a:p>
                      <a:pPr algn="ctr"/>
                      <a:r>
                        <a:rPr lang="ur-PK" sz="2400" dirty="0" smtClean="0"/>
                        <a:t>د</a:t>
                      </a:r>
                    </a:p>
                    <a:p>
                      <a:pPr algn="r"/>
                      <a:r>
                        <a:rPr lang="ur-PK" sz="2400" dirty="0" smtClean="0"/>
                        <a:t>۴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3</a:t>
                      </a:r>
                    </a:p>
                    <a:p>
                      <a:pPr marL="0" algn="ctr" defTabSz="914400" rtl="0" eaLnBrk="1" latinLnBrk="0" hangingPunct="1"/>
                      <a:r>
                        <a:rPr lang="ur-P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</a:t>
                      </a:r>
                    </a:p>
                    <a:p>
                      <a:pPr marL="0" algn="r" defTabSz="914400" rtl="0" eaLnBrk="1" latinLnBrk="0" hangingPunct="1"/>
                      <a:r>
                        <a:rPr lang="ur-P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۳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2</a:t>
                      </a:r>
                    </a:p>
                    <a:p>
                      <a:pPr marL="0" algn="ctr" defTabSz="914400" rtl="0" eaLnBrk="1" latinLnBrk="0" hangingPunct="1"/>
                      <a:r>
                        <a:rPr lang="ur-P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</a:t>
                      </a:r>
                    </a:p>
                    <a:p>
                      <a:pPr marL="0" algn="r" defTabSz="914400" rtl="0" eaLnBrk="1" latinLnBrk="0" hangingPunct="1"/>
                      <a:r>
                        <a:rPr lang="ur-P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۲</a:t>
                      </a:r>
                      <a:endParaRPr lang="en-US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b="0" dirty="0" smtClean="0"/>
                        <a:t>1</a:t>
                      </a:r>
                    </a:p>
                    <a:p>
                      <a:pPr marL="0" algn="ctr" defTabSz="914400" rtl="0" eaLnBrk="1" latinLnBrk="0" hangingPunct="1"/>
                      <a:r>
                        <a:rPr lang="ur-P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</a:t>
                      </a:r>
                    </a:p>
                    <a:p>
                      <a:pPr marL="0" algn="r" defTabSz="914400" rtl="0" eaLnBrk="1" latinLnBrk="0" hangingPunct="1"/>
                      <a:r>
                        <a:rPr lang="ur-PK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۱</a:t>
                      </a:r>
                      <a:endParaRPr lang="en-US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83604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90</a:t>
                      </a:r>
                    </a:p>
                    <a:p>
                      <a:pPr algn="ctr"/>
                      <a:r>
                        <a:rPr lang="ur-PK" sz="2400" b="1" dirty="0" smtClean="0"/>
                        <a:t>ص</a:t>
                      </a:r>
                    </a:p>
                    <a:p>
                      <a:pPr algn="r"/>
                      <a:r>
                        <a:rPr lang="ur-PK" sz="2400" b="1" dirty="0" smtClean="0"/>
                        <a:t>۹۰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80</a:t>
                      </a:r>
                    </a:p>
                    <a:p>
                      <a:pPr algn="ctr"/>
                      <a:r>
                        <a:rPr lang="ur-PK" sz="2400" b="1" dirty="0" smtClean="0"/>
                        <a:t>ف</a:t>
                      </a:r>
                    </a:p>
                    <a:p>
                      <a:pPr algn="r"/>
                      <a:r>
                        <a:rPr lang="ur-PK" sz="2400" b="1" dirty="0" smtClean="0"/>
                        <a:t>۸۰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70</a:t>
                      </a:r>
                    </a:p>
                    <a:p>
                      <a:pPr algn="ctr"/>
                      <a:r>
                        <a:rPr lang="ur-PK" sz="2400" b="1" dirty="0" smtClean="0"/>
                        <a:t>ع</a:t>
                      </a:r>
                    </a:p>
                    <a:p>
                      <a:pPr algn="r"/>
                      <a:r>
                        <a:rPr lang="ur-PK" sz="2400" b="1" dirty="0" smtClean="0"/>
                        <a:t>۷۰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60</a:t>
                      </a:r>
                    </a:p>
                    <a:p>
                      <a:pPr algn="ctr"/>
                      <a:r>
                        <a:rPr lang="ur-PK" sz="2400" b="1" dirty="0" smtClean="0"/>
                        <a:t>س</a:t>
                      </a:r>
                    </a:p>
                    <a:p>
                      <a:pPr algn="r"/>
                      <a:r>
                        <a:rPr lang="ur-PK" sz="2400" b="1" dirty="0" smtClean="0"/>
                        <a:t>۶۰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50</a:t>
                      </a:r>
                    </a:p>
                    <a:p>
                      <a:pPr algn="ctr"/>
                      <a:r>
                        <a:rPr lang="ur-PK" sz="2400" b="1" dirty="0" smtClean="0"/>
                        <a:t>ن</a:t>
                      </a:r>
                    </a:p>
                    <a:p>
                      <a:pPr algn="r"/>
                      <a:r>
                        <a:rPr lang="ur-PK" sz="2400" b="1" dirty="0" smtClean="0"/>
                        <a:t>۵۰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40</a:t>
                      </a:r>
                    </a:p>
                    <a:p>
                      <a:pPr algn="ctr"/>
                      <a:r>
                        <a:rPr lang="ur-PK" sz="2400" b="1" dirty="0" smtClean="0"/>
                        <a:t>م</a:t>
                      </a:r>
                    </a:p>
                    <a:p>
                      <a:pPr algn="r"/>
                      <a:r>
                        <a:rPr lang="ur-PK" sz="2400" b="1" dirty="0" smtClean="0"/>
                        <a:t>۴۰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30</a:t>
                      </a:r>
                    </a:p>
                    <a:p>
                      <a:pPr algn="ctr"/>
                      <a:r>
                        <a:rPr lang="ur-PK" sz="2400" b="1" dirty="0" smtClean="0"/>
                        <a:t>ل</a:t>
                      </a:r>
                    </a:p>
                    <a:p>
                      <a:pPr algn="r"/>
                      <a:r>
                        <a:rPr lang="ur-PK" sz="2400" b="1" dirty="0" smtClean="0"/>
                        <a:t>۳۰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20</a:t>
                      </a:r>
                    </a:p>
                    <a:p>
                      <a:pPr algn="ctr"/>
                      <a:r>
                        <a:rPr lang="ur-PK" sz="2400" b="1" dirty="0" smtClean="0"/>
                        <a:t>ک</a:t>
                      </a:r>
                    </a:p>
                    <a:p>
                      <a:pPr algn="r"/>
                      <a:r>
                        <a:rPr lang="ur-PK" sz="2400" b="1" dirty="0" smtClean="0"/>
                        <a:t>۲۰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10</a:t>
                      </a:r>
                    </a:p>
                    <a:p>
                      <a:pPr algn="ctr"/>
                      <a:r>
                        <a:rPr lang="ur-PK" sz="2400" b="1" dirty="0" smtClean="0"/>
                        <a:t>ی</a:t>
                      </a:r>
                    </a:p>
                    <a:p>
                      <a:pPr algn="r"/>
                      <a:r>
                        <a:rPr lang="ur-PK" sz="2400" b="1" dirty="0" smtClean="0"/>
                        <a:t>۱۰</a:t>
                      </a:r>
                      <a:endParaRPr lang="en-US" sz="2400" b="1" dirty="0" smtClean="0"/>
                    </a:p>
                  </a:txBody>
                  <a:tcPr/>
                </a:tc>
              </a:tr>
              <a:tr h="983604">
                <a:tc>
                  <a:txBody>
                    <a:bodyPr/>
                    <a:lstStyle/>
                    <a:p>
                      <a:r>
                        <a:rPr lang="ur-PK" dirty="0" smtClean="0"/>
                        <a:t>1000</a:t>
                      </a:r>
                    </a:p>
                    <a:p>
                      <a:pPr algn="ctr"/>
                      <a:r>
                        <a:rPr lang="ur-PK" sz="2400" b="1" dirty="0" smtClean="0"/>
                        <a:t>ع</a:t>
                      </a:r>
                    </a:p>
                    <a:p>
                      <a:pPr algn="r"/>
                      <a:r>
                        <a:rPr lang="ur-PK" sz="2400" b="1" dirty="0" smtClean="0"/>
                        <a:t>۱۰۰۰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900</a:t>
                      </a:r>
                    </a:p>
                    <a:p>
                      <a:pPr algn="ctr"/>
                      <a:r>
                        <a:rPr lang="ur-PK" sz="2400" b="1" dirty="0" smtClean="0"/>
                        <a:t>ظ</a:t>
                      </a:r>
                    </a:p>
                    <a:p>
                      <a:pPr algn="r"/>
                      <a:r>
                        <a:rPr lang="ur-PK" sz="2400" b="1" dirty="0" smtClean="0"/>
                        <a:t>۹۰۰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800</a:t>
                      </a:r>
                      <a:endParaRPr lang="ur-PK" b="1" dirty="0" smtClean="0"/>
                    </a:p>
                    <a:p>
                      <a:pPr algn="ctr"/>
                      <a:r>
                        <a:rPr lang="ur-PK" sz="2400" b="1" dirty="0" smtClean="0"/>
                        <a:t>ض</a:t>
                      </a:r>
                    </a:p>
                    <a:p>
                      <a:pPr algn="r"/>
                      <a:r>
                        <a:rPr lang="ur-PK" sz="2400" b="1" dirty="0" smtClean="0"/>
                        <a:t>۸۰۰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700</a:t>
                      </a:r>
                    </a:p>
                    <a:p>
                      <a:pPr algn="ctr"/>
                      <a:r>
                        <a:rPr lang="ur-PK" sz="2400" b="1" dirty="0" smtClean="0"/>
                        <a:t>ذ</a:t>
                      </a:r>
                    </a:p>
                    <a:p>
                      <a:pPr algn="r"/>
                      <a:r>
                        <a:rPr lang="ur-PK" sz="2400" b="1" dirty="0" smtClean="0"/>
                        <a:t>۷۰۰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600</a:t>
                      </a:r>
                    </a:p>
                    <a:p>
                      <a:pPr algn="ctr"/>
                      <a:r>
                        <a:rPr lang="ur-PK" sz="2400" b="1" dirty="0" smtClean="0"/>
                        <a:t>خ</a:t>
                      </a:r>
                    </a:p>
                    <a:p>
                      <a:pPr algn="r"/>
                      <a:r>
                        <a:rPr lang="ur-PK" sz="2400" b="1" dirty="0" smtClean="0"/>
                        <a:t>۶۰۰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500</a:t>
                      </a:r>
                    </a:p>
                    <a:p>
                      <a:pPr algn="ctr"/>
                      <a:r>
                        <a:rPr lang="ur-PK" sz="2400" b="1" dirty="0" smtClean="0"/>
                        <a:t>ث</a:t>
                      </a:r>
                    </a:p>
                    <a:p>
                      <a:pPr algn="r"/>
                      <a:r>
                        <a:rPr lang="ur-PK" sz="2400" b="1" dirty="0" smtClean="0"/>
                        <a:t>۵۰۰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400</a:t>
                      </a:r>
                    </a:p>
                    <a:p>
                      <a:pPr algn="ctr"/>
                      <a:r>
                        <a:rPr lang="ur-PK" sz="2400" b="1" dirty="0" smtClean="0"/>
                        <a:t>ت</a:t>
                      </a:r>
                    </a:p>
                    <a:p>
                      <a:pPr algn="r"/>
                      <a:r>
                        <a:rPr lang="ur-PK" sz="2400" b="1" dirty="0" smtClean="0"/>
                        <a:t>۴۰۰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300</a:t>
                      </a:r>
                    </a:p>
                    <a:p>
                      <a:pPr algn="ctr"/>
                      <a:r>
                        <a:rPr lang="ur-PK" sz="2400" b="1" dirty="0" smtClean="0"/>
                        <a:t>ش</a:t>
                      </a:r>
                    </a:p>
                    <a:p>
                      <a:pPr algn="r"/>
                      <a:r>
                        <a:rPr lang="ur-PK" sz="2400" b="1" dirty="0" smtClean="0"/>
                        <a:t>۳۰۰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200</a:t>
                      </a:r>
                    </a:p>
                    <a:p>
                      <a:pPr algn="ctr"/>
                      <a:r>
                        <a:rPr lang="ur-PK" sz="2400" b="1" dirty="0" smtClean="0"/>
                        <a:t>ر</a:t>
                      </a:r>
                    </a:p>
                    <a:p>
                      <a:pPr algn="r"/>
                      <a:r>
                        <a:rPr lang="ur-PK" sz="2400" b="1" dirty="0" smtClean="0"/>
                        <a:t>۲۰۰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r-PK" dirty="0" smtClean="0"/>
                        <a:t>100</a:t>
                      </a:r>
                    </a:p>
                    <a:p>
                      <a:pPr algn="ctr"/>
                      <a:r>
                        <a:rPr lang="ur-PK" sz="2400" b="1" dirty="0" smtClean="0"/>
                        <a:t>ق</a:t>
                      </a:r>
                    </a:p>
                    <a:p>
                      <a:pPr algn="r"/>
                      <a:r>
                        <a:rPr lang="ur-PK" sz="2400" b="1" dirty="0" smtClean="0"/>
                        <a:t>۱۰۰</a:t>
                      </a:r>
                      <a:endParaRPr lang="en-US" sz="2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2760" y="6362163"/>
            <a:ext cx="2318197" cy="495837"/>
          </a:xfrm>
        </p:spPr>
        <p:txBody>
          <a:bodyPr/>
          <a:lstStyle/>
          <a:p>
            <a:r>
              <a:rPr lang="ur-PK" sz="1400" b="1" dirty="0" smtClean="0"/>
              <a:t>محمد عارف                                     </a:t>
            </a:r>
            <a:r>
              <a:rPr lang="en-US" sz="1400" b="1" dirty="0" smtClean="0"/>
              <a:t>Muhammad </a:t>
            </a:r>
            <a:r>
              <a:rPr lang="en-US" sz="1400" b="1" dirty="0" err="1" smtClean="0"/>
              <a:t>Arif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089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ythroug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1589"/>
          </a:xfrm>
        </p:spPr>
        <p:txBody>
          <a:bodyPr/>
          <a:lstStyle/>
          <a:p>
            <a:pPr algn="ctr"/>
            <a:r>
              <a:rPr lang="en-US" b="1" dirty="0" smtClean="0"/>
              <a:t>How to solve 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7" y="1729824"/>
            <a:ext cx="10202643" cy="4258852"/>
          </a:xfrm>
        </p:spPr>
        <p:txBody>
          <a:bodyPr>
            <a:noAutofit/>
          </a:bodyPr>
          <a:lstStyle/>
          <a:p>
            <a:pPr marL="384048" lvl="2" indent="0" algn="l">
              <a:buNone/>
            </a:pPr>
            <a:r>
              <a:rPr lang="en-US" sz="2000" b="1" u="sng" dirty="0" smtClean="0">
                <a:solidFill>
                  <a:schemeClr val="tx1"/>
                </a:solidFill>
                <a:cs typeface="+mj-cs"/>
              </a:rPr>
              <a:t>Step 1:</a:t>
            </a:r>
          </a:p>
          <a:p>
            <a:pPr marL="384048" lvl="2" indent="0" algn="l">
              <a:buNone/>
            </a:pPr>
            <a:r>
              <a:rPr lang="en-US" sz="2000" dirty="0" smtClean="0">
                <a:solidFill>
                  <a:schemeClr val="tx1"/>
                </a:solidFill>
                <a:cs typeface="+mj-cs"/>
              </a:rPr>
              <a:t>Add all the numbers of a name.</a:t>
            </a:r>
          </a:p>
          <a:p>
            <a:pPr marL="384048" lvl="2" indent="0" algn="l">
              <a:buNone/>
            </a:pPr>
            <a:r>
              <a:rPr lang="en-US" sz="2000" b="1" u="sng" dirty="0" smtClean="0">
                <a:solidFill>
                  <a:schemeClr val="tx1"/>
                </a:solidFill>
                <a:cs typeface="+mj-cs"/>
              </a:rPr>
              <a:t>Step 2:</a:t>
            </a:r>
          </a:p>
          <a:p>
            <a:pPr marL="384048" lvl="2" indent="0" algn="l">
              <a:buNone/>
            </a:pPr>
            <a:r>
              <a:rPr lang="en-US" sz="2000" dirty="0" smtClean="0">
                <a:solidFill>
                  <a:schemeClr val="tx1"/>
                </a:solidFill>
                <a:cs typeface="+mj-cs"/>
              </a:rPr>
              <a:t>Multiplying by 4 to answer of step 1.</a:t>
            </a:r>
          </a:p>
          <a:p>
            <a:pPr marL="384048" lvl="2" indent="0" algn="l">
              <a:buNone/>
            </a:pPr>
            <a:r>
              <a:rPr lang="en-US" sz="2000" b="1" u="sng" dirty="0" smtClean="0">
                <a:solidFill>
                  <a:schemeClr val="tx1"/>
                </a:solidFill>
                <a:cs typeface="+mj-cs"/>
              </a:rPr>
              <a:t>Step 3:</a:t>
            </a:r>
          </a:p>
          <a:p>
            <a:pPr marL="384048" lvl="2" indent="0" algn="l">
              <a:buNone/>
            </a:pPr>
            <a:r>
              <a:rPr lang="en-US" sz="2000" dirty="0" smtClean="0">
                <a:solidFill>
                  <a:schemeClr val="tx1"/>
                </a:solidFill>
                <a:cs typeface="+mj-cs"/>
              </a:rPr>
              <a:t>Add 2 than multiplying by 5.</a:t>
            </a:r>
          </a:p>
          <a:p>
            <a:pPr marL="384048" lvl="2" indent="0" algn="l">
              <a:buNone/>
            </a:pPr>
            <a:r>
              <a:rPr lang="en-US" sz="2000" b="1" u="sng" dirty="0" smtClean="0">
                <a:solidFill>
                  <a:schemeClr val="tx1"/>
                </a:solidFill>
                <a:cs typeface="+mj-cs"/>
              </a:rPr>
              <a:t>Step 4:</a:t>
            </a:r>
          </a:p>
          <a:p>
            <a:pPr marL="384048" lvl="2" indent="0" algn="l">
              <a:buNone/>
            </a:pPr>
            <a:r>
              <a:rPr lang="en-US" sz="2000" dirty="0" smtClean="0">
                <a:solidFill>
                  <a:schemeClr val="tx1"/>
                </a:solidFill>
                <a:cs typeface="+mj-cs"/>
              </a:rPr>
              <a:t>Divided by 20 and take reminder.</a:t>
            </a:r>
          </a:p>
          <a:p>
            <a:pPr marL="384048" lvl="2" indent="0" algn="l">
              <a:buNone/>
            </a:pPr>
            <a:r>
              <a:rPr lang="en-US" sz="2000" b="1" u="sng" dirty="0" smtClean="0">
                <a:solidFill>
                  <a:schemeClr val="tx1"/>
                </a:solidFill>
                <a:cs typeface="+mj-cs"/>
              </a:rPr>
              <a:t>Step 5:</a:t>
            </a:r>
          </a:p>
          <a:p>
            <a:pPr marL="384048" lvl="2" indent="0" algn="l">
              <a:buNone/>
            </a:pPr>
            <a:r>
              <a:rPr lang="en-US" sz="2000" dirty="0" smtClean="0">
                <a:solidFill>
                  <a:schemeClr val="tx1"/>
                </a:solidFill>
                <a:cs typeface="+mj-cs"/>
              </a:rPr>
              <a:t>Multiplying the reminder of step 4 by 9 and add 2.</a:t>
            </a:r>
          </a:p>
          <a:p>
            <a:pPr marL="384048" lvl="2" indent="0" algn="l">
              <a:buNone/>
            </a:pPr>
            <a:r>
              <a:rPr lang="en-US" sz="2000" b="1" dirty="0" smtClean="0">
                <a:solidFill>
                  <a:schemeClr val="tx1"/>
                </a:solidFill>
                <a:cs typeface="+mj-cs"/>
              </a:rPr>
              <a:t>NOTE:</a:t>
            </a:r>
          </a:p>
          <a:p>
            <a:pPr marL="384048" lvl="2" indent="0" algn="l">
              <a:buNone/>
            </a:pPr>
            <a:r>
              <a:rPr lang="en-US" sz="2000" i="1" dirty="0">
                <a:solidFill>
                  <a:schemeClr val="tx1"/>
                </a:solidFill>
                <a:cs typeface="+mj-cs"/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  <a:cs typeface="+mj-cs"/>
              </a:rPr>
              <a:t>The answer is always 92 which is equ</a:t>
            </a:r>
            <a:r>
              <a:rPr lang="en-US" sz="2000" i="1" dirty="0">
                <a:solidFill>
                  <a:schemeClr val="tx1"/>
                </a:solidFill>
                <a:cs typeface="+mj-cs"/>
              </a:rPr>
              <a:t>a</a:t>
            </a:r>
            <a:r>
              <a:rPr lang="en-US" sz="2000" i="1" dirty="0" smtClean="0">
                <a:solidFill>
                  <a:schemeClr val="tx1"/>
                </a:solidFill>
                <a:cs typeface="+mj-cs"/>
              </a:rPr>
              <a:t>l to the number of </a:t>
            </a:r>
            <a:r>
              <a:rPr lang="en-US" sz="2000" b="1" i="1" dirty="0" smtClean="0">
                <a:solidFill>
                  <a:schemeClr val="tx1"/>
                </a:solidFill>
                <a:cs typeface="+mj-cs"/>
              </a:rPr>
              <a:t>MUHAMMAD  </a:t>
            </a:r>
            <a:r>
              <a:rPr lang="ur-PK" sz="2000" b="1" i="1" dirty="0" smtClean="0">
                <a:solidFill>
                  <a:schemeClr val="tx1"/>
                </a:solidFill>
                <a:cs typeface="+mj-cs"/>
              </a:rPr>
              <a:t>محمد </a:t>
            </a:r>
            <a:r>
              <a:rPr lang="ur-PK" sz="2000" b="1" dirty="0" smtClean="0">
                <a:solidFill>
                  <a:schemeClr val="tx1"/>
                </a:solidFill>
                <a:cs typeface="+mj-cs"/>
              </a:rPr>
              <a:t>ﷺ</a:t>
            </a:r>
            <a:endParaRPr lang="en-US" sz="20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2760" y="6362163"/>
            <a:ext cx="2318197" cy="495837"/>
          </a:xfrm>
        </p:spPr>
        <p:txBody>
          <a:bodyPr/>
          <a:lstStyle/>
          <a:p>
            <a:r>
              <a:rPr lang="ur-PK" sz="1400" b="1" dirty="0" smtClean="0"/>
              <a:t>محمد عارف                                     </a:t>
            </a:r>
            <a:r>
              <a:rPr lang="en-US" sz="1400" b="1" dirty="0" smtClean="0"/>
              <a:t>Muhammad </a:t>
            </a:r>
            <a:r>
              <a:rPr lang="en-US" sz="1400" b="1" dirty="0" err="1" smtClean="0"/>
              <a:t>Arif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9416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wipe dir="r"/>
      </p:transition>
    </mc:Choice>
    <mc:Fallback xmlns="">
      <p:transition spd="slow" advClick="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1589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For Example</a:t>
            </a:r>
            <a:r>
              <a:rPr lang="en-US" dirty="0" smtClean="0"/>
              <a:t>	 	</a:t>
            </a:r>
            <a:r>
              <a:rPr lang="en-US" sz="3100" b="1" dirty="0" smtClean="0">
                <a:solidFill>
                  <a:schemeClr val="tx1"/>
                </a:solidFill>
                <a:sym typeface="Wingdings" pitchFamily="2" charset="2"/>
              </a:rPr>
              <a:t>Formula 	 </a:t>
            </a:r>
            <a:r>
              <a:rPr lang="en-US" sz="3100" b="1" dirty="0">
                <a:solidFill>
                  <a:schemeClr val="tx1"/>
                </a:solidFill>
              </a:rPr>
              <a:t>{[(A*4)+2]*5}/20 = </a:t>
            </a:r>
            <a:r>
              <a:rPr lang="en-US" sz="3100" b="1" dirty="0" smtClean="0">
                <a:solidFill>
                  <a:schemeClr val="tx1"/>
                </a:solidFill>
              </a:rPr>
              <a:t>R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r-PK" dirty="0" smtClean="0">
                <a:solidFill>
                  <a:schemeClr val="tx1"/>
                </a:solidFill>
              </a:rPr>
              <a:t>	</a:t>
            </a:r>
            <a:r>
              <a:rPr lang="ur-PK" b="1" dirty="0" smtClean="0">
                <a:solidFill>
                  <a:schemeClr val="tx1"/>
                </a:solidFill>
              </a:rPr>
              <a:t>عارف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ur-PK" b="1" dirty="0" smtClean="0">
                <a:solidFill>
                  <a:schemeClr val="tx1"/>
                </a:solidFill>
                <a:sym typeface="Wingdings" pitchFamily="2" charset="2"/>
              </a:rPr>
              <a:t>ع + ا + ر + ف      </a:t>
            </a:r>
            <a:endParaRPr lang="en-US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ur-PK" b="1" dirty="0" smtClean="0">
                <a:solidFill>
                  <a:schemeClr val="tx1"/>
                </a:solidFill>
              </a:rPr>
              <a:t>70+1+200+80    </a:t>
            </a:r>
            <a:r>
              <a:rPr lang="en-US" b="1" dirty="0" smtClean="0">
                <a:solidFill>
                  <a:schemeClr val="tx1"/>
                </a:solidFill>
              </a:rPr>
              <a:t> 	= </a:t>
            </a:r>
            <a:r>
              <a:rPr lang="en-US" b="1" dirty="0">
                <a:solidFill>
                  <a:schemeClr val="tx1"/>
                </a:solidFill>
              </a:rPr>
              <a:t>351</a:t>
            </a:r>
            <a:endParaRPr lang="ur-PK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351*4 		= 1404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1404 + 2		= 1406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1406*5		= 7030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7030/ 20	351 	r=10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chemeClr val="tx1"/>
                </a:solidFill>
              </a:rPr>
              <a:t>10*9+2		= 92</a:t>
            </a:r>
            <a:endParaRPr lang="ur-PK" b="1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Muhammad </a:t>
            </a:r>
            <a:r>
              <a:rPr lang="ur-PK" b="1" dirty="0">
                <a:solidFill>
                  <a:schemeClr val="tx1"/>
                </a:solidFill>
              </a:rPr>
              <a:t>محمد </a:t>
            </a:r>
          </a:p>
          <a:p>
            <a:r>
              <a:rPr lang="ur-PK" b="1" dirty="0" smtClean="0">
                <a:solidFill>
                  <a:schemeClr val="tx1"/>
                </a:solidFill>
              </a:rPr>
              <a:t>م+ح+م+د</a:t>
            </a:r>
            <a:endParaRPr lang="ur-PK" b="1" dirty="0">
              <a:solidFill>
                <a:schemeClr val="tx1"/>
              </a:solidFill>
            </a:endParaRPr>
          </a:p>
          <a:p>
            <a:r>
              <a:rPr lang="ur-PK" b="1" dirty="0">
                <a:solidFill>
                  <a:schemeClr val="tx1"/>
                </a:solidFill>
              </a:rPr>
              <a:t>40+8+40+4</a:t>
            </a:r>
            <a:r>
              <a:rPr lang="en-US" b="1" dirty="0">
                <a:solidFill>
                  <a:schemeClr val="tx1"/>
                </a:solidFill>
              </a:rPr>
              <a:t>= </a:t>
            </a:r>
            <a:r>
              <a:rPr lang="en-US" b="1" dirty="0" smtClean="0">
                <a:solidFill>
                  <a:schemeClr val="tx1"/>
                </a:solidFill>
              </a:rPr>
              <a:t>92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022760" y="6362163"/>
            <a:ext cx="2318197" cy="495837"/>
          </a:xfrm>
        </p:spPr>
        <p:txBody>
          <a:bodyPr/>
          <a:lstStyle/>
          <a:p>
            <a:r>
              <a:rPr lang="ur-PK" sz="1400" b="1" dirty="0" smtClean="0"/>
              <a:t>محمد عارف                                     </a:t>
            </a:r>
            <a:r>
              <a:rPr lang="en-US" sz="1400" b="1" dirty="0" smtClean="0"/>
              <a:t>Muhammad </a:t>
            </a:r>
            <a:r>
              <a:rPr lang="en-US" sz="1400" b="1" dirty="0" err="1" smtClean="0"/>
              <a:t>Arif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1940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200</Words>
  <Application>Microsoft Office PowerPoint</Application>
  <PresentationFormat>Custom</PresentationFormat>
  <Paragraphs>128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Retrospect</vt:lpstr>
      <vt:lpstr>THE MIRACLE OF THE NAME MUHAMMAD (PBUH)- Author Guru Nanak</vt:lpstr>
      <vt:lpstr>THE MIRACLE OF THE NAME MUHAMMAD (PBUH)</vt:lpstr>
      <vt:lpstr>﷽</vt:lpstr>
      <vt:lpstr>How to solve the Problem</vt:lpstr>
      <vt:lpstr>For Example   Formula   {[(A*4)+2]*5}/20 = 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Electromagnetism Lecture#2</dc:title>
  <dc:creator>Engr Mateen Yaqoob</dc:creator>
  <cp:lastModifiedBy>Mohammad Arif</cp:lastModifiedBy>
  <cp:revision>30</cp:revision>
  <dcterms:created xsi:type="dcterms:W3CDTF">2014-12-10T04:34:01Z</dcterms:created>
  <dcterms:modified xsi:type="dcterms:W3CDTF">2017-01-17T15:48:46Z</dcterms:modified>
</cp:coreProperties>
</file>