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1" r:id="rId1"/>
  </p:sldMasterIdLst>
  <p:notesMasterIdLst>
    <p:notesMasterId r:id="rId22"/>
  </p:notesMasterIdLst>
  <p:sldIdLst>
    <p:sldId id="416" r:id="rId2"/>
    <p:sldId id="438" r:id="rId3"/>
    <p:sldId id="417" r:id="rId4"/>
    <p:sldId id="418" r:id="rId5"/>
    <p:sldId id="419" r:id="rId6"/>
    <p:sldId id="422" r:id="rId7"/>
    <p:sldId id="420" r:id="rId8"/>
    <p:sldId id="421" r:id="rId9"/>
    <p:sldId id="423" r:id="rId10"/>
    <p:sldId id="424" r:id="rId11"/>
    <p:sldId id="439" r:id="rId12"/>
    <p:sldId id="427" r:id="rId13"/>
    <p:sldId id="428" r:id="rId14"/>
    <p:sldId id="431" r:id="rId15"/>
    <p:sldId id="432" r:id="rId16"/>
    <p:sldId id="433" r:id="rId17"/>
    <p:sldId id="434" r:id="rId18"/>
    <p:sldId id="435" r:id="rId19"/>
    <p:sldId id="436" r:id="rId20"/>
    <p:sldId id="437" r:id="rId21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E0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5" autoAdjust="0"/>
    <p:restoredTop sz="81115" autoAdjust="0"/>
  </p:normalViewPr>
  <p:slideViewPr>
    <p:cSldViewPr>
      <p:cViewPr>
        <p:scale>
          <a:sx n="65" d="100"/>
          <a:sy n="65" d="100"/>
        </p:scale>
        <p:origin x="-1542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5" d="100"/>
          <a:sy n="125" d="100"/>
        </p:scale>
        <p:origin x="-285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BDEC48-4630-2B49-B9DB-26452D057BBE}" type="doc">
      <dgm:prSet loTypeId="urn:microsoft.com/office/officeart/2005/8/layout/bProcess2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6A1F810-DF85-5B4B-BD7B-4FD12E02DB7C}">
      <dgm:prSet/>
      <dgm:spPr/>
      <dgm:t>
        <a:bodyPr/>
        <a:lstStyle/>
        <a:p>
          <a:pPr rtl="0"/>
          <a:r>
            <a:rPr lang="en-US" b="1" smtClean="0"/>
            <a:t>Offline dictionary attack</a:t>
          </a:r>
          <a:endParaRPr lang="en-US" dirty="0"/>
        </a:p>
      </dgm:t>
    </dgm:pt>
    <dgm:pt modelId="{41535655-3875-6044-8A3D-A506954A6955}" type="parTrans" cxnId="{17AD5AA2-BEFE-BE4E-BCA8-7AD25A3376CC}">
      <dgm:prSet/>
      <dgm:spPr/>
      <dgm:t>
        <a:bodyPr/>
        <a:lstStyle/>
        <a:p>
          <a:endParaRPr lang="en-US"/>
        </a:p>
      </dgm:t>
    </dgm:pt>
    <dgm:pt modelId="{5E3355C9-EF3D-B847-BC94-114451E90556}" type="sibTrans" cxnId="{17AD5AA2-BEFE-BE4E-BCA8-7AD25A3376CC}">
      <dgm:prSet/>
      <dgm:spPr/>
      <dgm:t>
        <a:bodyPr/>
        <a:lstStyle/>
        <a:p>
          <a:endParaRPr lang="en-US" dirty="0"/>
        </a:p>
      </dgm:t>
    </dgm:pt>
    <dgm:pt modelId="{BD7E56D0-A4DE-6344-A11C-80D701E6F9E4}">
      <dgm:prSet/>
      <dgm:spPr/>
      <dgm:t>
        <a:bodyPr/>
        <a:lstStyle/>
        <a:p>
          <a:pPr rtl="0"/>
          <a:r>
            <a:rPr lang="en-US" b="1" smtClean="0"/>
            <a:t>Specific account attack</a:t>
          </a:r>
          <a:endParaRPr lang="en-US" dirty="0"/>
        </a:p>
      </dgm:t>
    </dgm:pt>
    <dgm:pt modelId="{A04EF1DE-EA65-134E-B102-2474F5000009}" type="parTrans" cxnId="{2104E945-1EAC-B244-9877-DACBE6573924}">
      <dgm:prSet/>
      <dgm:spPr/>
      <dgm:t>
        <a:bodyPr/>
        <a:lstStyle/>
        <a:p>
          <a:endParaRPr lang="en-US"/>
        </a:p>
      </dgm:t>
    </dgm:pt>
    <dgm:pt modelId="{0A4A9ACB-3300-C247-8253-6FB53F064C93}" type="sibTrans" cxnId="{2104E945-1EAC-B244-9877-DACBE6573924}">
      <dgm:prSet/>
      <dgm:spPr/>
      <dgm:t>
        <a:bodyPr/>
        <a:lstStyle/>
        <a:p>
          <a:endParaRPr lang="en-US" dirty="0"/>
        </a:p>
      </dgm:t>
    </dgm:pt>
    <dgm:pt modelId="{F05D0D99-F1E3-3848-B5B9-956FA3BE7D3B}">
      <dgm:prSet/>
      <dgm:spPr/>
      <dgm:t>
        <a:bodyPr/>
        <a:lstStyle/>
        <a:p>
          <a:pPr rtl="0"/>
          <a:r>
            <a:rPr lang="en-US" b="1" smtClean="0"/>
            <a:t>Popular password attack</a:t>
          </a:r>
          <a:endParaRPr lang="en-US" dirty="0"/>
        </a:p>
      </dgm:t>
    </dgm:pt>
    <dgm:pt modelId="{85D4E244-173F-574A-852F-5C039D1FD7FE}" type="parTrans" cxnId="{C22A3634-3627-2942-8AC1-2AF0BBBE3C01}">
      <dgm:prSet/>
      <dgm:spPr/>
      <dgm:t>
        <a:bodyPr/>
        <a:lstStyle/>
        <a:p>
          <a:endParaRPr lang="en-US"/>
        </a:p>
      </dgm:t>
    </dgm:pt>
    <dgm:pt modelId="{CAAC963F-D017-6646-A163-0A35A3721A24}" type="sibTrans" cxnId="{C22A3634-3627-2942-8AC1-2AF0BBBE3C01}">
      <dgm:prSet/>
      <dgm:spPr/>
      <dgm:t>
        <a:bodyPr/>
        <a:lstStyle/>
        <a:p>
          <a:endParaRPr lang="en-US" dirty="0"/>
        </a:p>
      </dgm:t>
    </dgm:pt>
    <dgm:pt modelId="{401BF838-80FC-3A45-9B9C-A6D3D7DEC71D}">
      <dgm:prSet/>
      <dgm:spPr/>
      <dgm:t>
        <a:bodyPr/>
        <a:lstStyle/>
        <a:p>
          <a:pPr rtl="0"/>
          <a:r>
            <a:rPr lang="en-US" b="1" smtClean="0"/>
            <a:t>Password guessing against single user</a:t>
          </a:r>
          <a:endParaRPr lang="en-US" dirty="0"/>
        </a:p>
      </dgm:t>
    </dgm:pt>
    <dgm:pt modelId="{E43F5AE5-4CED-C44C-A433-CA01E0F92099}" type="parTrans" cxnId="{D4794A5C-7240-C84B-B963-B9A9B4C718F7}">
      <dgm:prSet/>
      <dgm:spPr/>
      <dgm:t>
        <a:bodyPr/>
        <a:lstStyle/>
        <a:p>
          <a:endParaRPr lang="en-US"/>
        </a:p>
      </dgm:t>
    </dgm:pt>
    <dgm:pt modelId="{9255944B-5F6A-E64B-9F44-8AAA38F2530C}" type="sibTrans" cxnId="{D4794A5C-7240-C84B-B963-B9A9B4C718F7}">
      <dgm:prSet/>
      <dgm:spPr/>
      <dgm:t>
        <a:bodyPr/>
        <a:lstStyle/>
        <a:p>
          <a:endParaRPr lang="en-US" dirty="0"/>
        </a:p>
      </dgm:t>
    </dgm:pt>
    <dgm:pt modelId="{8BF1F7C0-804F-E445-80A4-389D6BFF81C4}">
      <dgm:prSet/>
      <dgm:spPr/>
      <dgm:t>
        <a:bodyPr/>
        <a:lstStyle/>
        <a:p>
          <a:pPr rtl="0"/>
          <a:r>
            <a:rPr lang="en-US" b="1" smtClean="0"/>
            <a:t>Workstation hijacking</a:t>
          </a:r>
          <a:endParaRPr lang="en-US" dirty="0"/>
        </a:p>
      </dgm:t>
    </dgm:pt>
    <dgm:pt modelId="{F844A2A3-056F-684C-A44D-85FF27CCE1BF}" type="parTrans" cxnId="{D770CF27-61A6-6B4F-B2B5-9F06CAC1DCB8}">
      <dgm:prSet/>
      <dgm:spPr/>
      <dgm:t>
        <a:bodyPr/>
        <a:lstStyle/>
        <a:p>
          <a:endParaRPr lang="en-US"/>
        </a:p>
      </dgm:t>
    </dgm:pt>
    <dgm:pt modelId="{E8E84D03-64AF-DF4F-A5DE-1F0A9037BC9E}" type="sibTrans" cxnId="{D770CF27-61A6-6B4F-B2B5-9F06CAC1DCB8}">
      <dgm:prSet/>
      <dgm:spPr/>
      <dgm:t>
        <a:bodyPr/>
        <a:lstStyle/>
        <a:p>
          <a:endParaRPr lang="en-US" dirty="0"/>
        </a:p>
      </dgm:t>
    </dgm:pt>
    <dgm:pt modelId="{2EB80EF4-241C-394F-9B8D-B4C5B42730A8}">
      <dgm:prSet/>
      <dgm:spPr/>
      <dgm:t>
        <a:bodyPr/>
        <a:lstStyle/>
        <a:p>
          <a:pPr rtl="0"/>
          <a:r>
            <a:rPr lang="en-US" b="1" smtClean="0"/>
            <a:t>Exploiting user mistakes</a:t>
          </a:r>
          <a:endParaRPr lang="en-US" dirty="0"/>
        </a:p>
      </dgm:t>
    </dgm:pt>
    <dgm:pt modelId="{4D73BE8F-4744-2F40-A5F9-11DCBE3B9A3B}" type="parTrans" cxnId="{6F7393DB-DB71-9143-B68B-2F91437E1F9F}">
      <dgm:prSet/>
      <dgm:spPr/>
      <dgm:t>
        <a:bodyPr/>
        <a:lstStyle/>
        <a:p>
          <a:endParaRPr lang="en-US"/>
        </a:p>
      </dgm:t>
    </dgm:pt>
    <dgm:pt modelId="{2C3FC0F9-48B2-FC45-95B5-7794A17D204A}" type="sibTrans" cxnId="{6F7393DB-DB71-9143-B68B-2F91437E1F9F}">
      <dgm:prSet/>
      <dgm:spPr/>
      <dgm:t>
        <a:bodyPr/>
        <a:lstStyle/>
        <a:p>
          <a:endParaRPr lang="en-US" dirty="0"/>
        </a:p>
      </dgm:t>
    </dgm:pt>
    <dgm:pt modelId="{F17A8BEB-A0A8-604B-B40F-1EFA6F014C15}">
      <dgm:prSet/>
      <dgm:spPr/>
      <dgm:t>
        <a:bodyPr/>
        <a:lstStyle/>
        <a:p>
          <a:pPr rtl="0"/>
          <a:r>
            <a:rPr lang="en-US" b="1" smtClean="0"/>
            <a:t>Exploiting multiple password use</a:t>
          </a:r>
          <a:endParaRPr lang="en-US" dirty="0"/>
        </a:p>
      </dgm:t>
    </dgm:pt>
    <dgm:pt modelId="{A58318B4-7693-E24D-8E7B-C84BB2ECEC12}" type="parTrans" cxnId="{4D800A77-3024-E146-895E-F0F44A8476BA}">
      <dgm:prSet/>
      <dgm:spPr/>
      <dgm:t>
        <a:bodyPr/>
        <a:lstStyle/>
        <a:p>
          <a:endParaRPr lang="en-US"/>
        </a:p>
      </dgm:t>
    </dgm:pt>
    <dgm:pt modelId="{D90B2B42-21D9-6F40-B7CE-F4045A98171D}" type="sibTrans" cxnId="{4D800A77-3024-E146-895E-F0F44A8476BA}">
      <dgm:prSet/>
      <dgm:spPr/>
      <dgm:t>
        <a:bodyPr/>
        <a:lstStyle/>
        <a:p>
          <a:endParaRPr lang="en-US" dirty="0"/>
        </a:p>
      </dgm:t>
    </dgm:pt>
    <dgm:pt modelId="{A592261D-4114-944D-BEF0-A68DC76C5C18}">
      <dgm:prSet/>
      <dgm:spPr/>
      <dgm:t>
        <a:bodyPr/>
        <a:lstStyle/>
        <a:p>
          <a:pPr rtl="0"/>
          <a:r>
            <a:rPr lang="en-US" b="1" smtClean="0"/>
            <a:t>Eectronic monitoring</a:t>
          </a:r>
          <a:endParaRPr lang="en-US" dirty="0"/>
        </a:p>
      </dgm:t>
    </dgm:pt>
    <dgm:pt modelId="{82D7E80A-E1A7-4540-BF1E-A1D346EB5C4E}" type="parTrans" cxnId="{3513AF6B-037A-6240-A2C3-2579FB8630BD}">
      <dgm:prSet/>
      <dgm:spPr/>
      <dgm:t>
        <a:bodyPr/>
        <a:lstStyle/>
        <a:p>
          <a:endParaRPr lang="en-US"/>
        </a:p>
      </dgm:t>
    </dgm:pt>
    <dgm:pt modelId="{3412D4F4-633D-7B48-A791-24ECE274ADE9}" type="sibTrans" cxnId="{3513AF6B-037A-6240-A2C3-2579FB8630BD}">
      <dgm:prSet/>
      <dgm:spPr/>
      <dgm:t>
        <a:bodyPr/>
        <a:lstStyle/>
        <a:p>
          <a:endParaRPr lang="en-US"/>
        </a:p>
      </dgm:t>
    </dgm:pt>
    <dgm:pt modelId="{7B897359-AD65-BE48-99CB-DC9A56C3E1B5}" type="pres">
      <dgm:prSet presAssocID="{5DBDEC48-4630-2B49-B9DB-26452D057BBE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B834737-CE83-3143-83D9-F0D9AAC36C9A}" type="pres">
      <dgm:prSet presAssocID="{E6A1F810-DF85-5B4B-BD7B-4FD12E02DB7C}" presName="first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8DB91-30DD-1F4B-9602-EACE316B8E7F}" type="pres">
      <dgm:prSet presAssocID="{5E3355C9-EF3D-B847-BC94-114451E90556}" presName="sibTrans" presStyleLbl="sibTrans2D1" presStyleIdx="0" presStyleCnt="7"/>
      <dgm:spPr/>
      <dgm:t>
        <a:bodyPr/>
        <a:lstStyle/>
        <a:p>
          <a:endParaRPr lang="en-US"/>
        </a:p>
      </dgm:t>
    </dgm:pt>
    <dgm:pt modelId="{5ECBE732-43C1-D84B-9307-293CB0400E7D}" type="pres">
      <dgm:prSet presAssocID="{BD7E56D0-A4DE-6344-A11C-80D701E6F9E4}" presName="middleNode" presStyleCnt="0"/>
      <dgm:spPr/>
      <dgm:t>
        <a:bodyPr/>
        <a:lstStyle/>
        <a:p>
          <a:endParaRPr lang="en-US"/>
        </a:p>
      </dgm:t>
    </dgm:pt>
    <dgm:pt modelId="{BE2E9863-0ED2-A645-A0E5-D8AC4E4E9B87}" type="pres">
      <dgm:prSet presAssocID="{BD7E56D0-A4DE-6344-A11C-80D701E6F9E4}" presName="padding" presStyleLbl="node1" presStyleIdx="0" presStyleCnt="8"/>
      <dgm:spPr/>
      <dgm:t>
        <a:bodyPr/>
        <a:lstStyle/>
        <a:p>
          <a:endParaRPr lang="en-US"/>
        </a:p>
      </dgm:t>
    </dgm:pt>
    <dgm:pt modelId="{30FC4BE4-CEB1-EF4A-8AAB-E46C3930F92F}" type="pres">
      <dgm:prSet presAssocID="{BD7E56D0-A4DE-6344-A11C-80D701E6F9E4}" presName="shape" presStyleLbl="node1" presStyleIdx="1" presStyleCnt="8" custScaleX="124400" custScaleY="1185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0291D-E623-3843-9649-7144616D27E9}" type="pres">
      <dgm:prSet presAssocID="{0A4A9ACB-3300-C247-8253-6FB53F064C93}" presName="sibTrans" presStyleLbl="sibTrans2D1" presStyleIdx="1" presStyleCnt="7"/>
      <dgm:spPr/>
      <dgm:t>
        <a:bodyPr/>
        <a:lstStyle/>
        <a:p>
          <a:endParaRPr lang="en-US"/>
        </a:p>
      </dgm:t>
    </dgm:pt>
    <dgm:pt modelId="{E45CE302-30FC-BD48-93F5-121C27F78DA5}" type="pres">
      <dgm:prSet presAssocID="{F05D0D99-F1E3-3848-B5B9-956FA3BE7D3B}" presName="middleNode" presStyleCnt="0"/>
      <dgm:spPr/>
      <dgm:t>
        <a:bodyPr/>
        <a:lstStyle/>
        <a:p>
          <a:endParaRPr lang="en-US"/>
        </a:p>
      </dgm:t>
    </dgm:pt>
    <dgm:pt modelId="{30534063-CCBC-B446-955C-C7EC98818943}" type="pres">
      <dgm:prSet presAssocID="{F05D0D99-F1E3-3848-B5B9-956FA3BE7D3B}" presName="padding" presStyleLbl="node1" presStyleIdx="1" presStyleCnt="8"/>
      <dgm:spPr/>
      <dgm:t>
        <a:bodyPr/>
        <a:lstStyle/>
        <a:p>
          <a:endParaRPr lang="en-US"/>
        </a:p>
      </dgm:t>
    </dgm:pt>
    <dgm:pt modelId="{7707F337-7CE3-BD40-B64C-C0FF56A8DD0E}" type="pres">
      <dgm:prSet presAssocID="{F05D0D99-F1E3-3848-B5B9-956FA3BE7D3B}" presName="shape" presStyleLbl="node1" presStyleIdx="2" presStyleCnt="8" custScaleX="148462" custScaleY="133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B81387-6C75-D74E-9438-E6056232F542}" type="pres">
      <dgm:prSet presAssocID="{CAAC963F-D017-6646-A163-0A35A3721A24}" presName="sibTrans" presStyleLbl="sibTrans2D1" presStyleIdx="2" presStyleCnt="7"/>
      <dgm:spPr/>
      <dgm:t>
        <a:bodyPr/>
        <a:lstStyle/>
        <a:p>
          <a:endParaRPr lang="en-US"/>
        </a:p>
      </dgm:t>
    </dgm:pt>
    <dgm:pt modelId="{2D334F0D-7A22-A84E-B6FE-5E8F6C1B33E9}" type="pres">
      <dgm:prSet presAssocID="{401BF838-80FC-3A45-9B9C-A6D3D7DEC71D}" presName="middleNode" presStyleCnt="0"/>
      <dgm:spPr/>
      <dgm:t>
        <a:bodyPr/>
        <a:lstStyle/>
        <a:p>
          <a:endParaRPr lang="en-US"/>
        </a:p>
      </dgm:t>
    </dgm:pt>
    <dgm:pt modelId="{2E5D8773-BFC8-1A4E-A361-F0FD62AD404E}" type="pres">
      <dgm:prSet presAssocID="{401BF838-80FC-3A45-9B9C-A6D3D7DEC71D}" presName="padding" presStyleLbl="node1" presStyleIdx="2" presStyleCnt="8"/>
      <dgm:spPr/>
      <dgm:t>
        <a:bodyPr/>
        <a:lstStyle/>
        <a:p>
          <a:endParaRPr lang="en-US"/>
        </a:p>
      </dgm:t>
    </dgm:pt>
    <dgm:pt modelId="{35C26490-6BC3-224A-AE77-3E7D7AB42E4E}" type="pres">
      <dgm:prSet presAssocID="{401BF838-80FC-3A45-9B9C-A6D3D7DEC71D}" presName="shape" presStyleLbl="node1" presStyleIdx="3" presStyleCnt="8" custScaleX="133177" custScaleY="133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AF0029-63F6-A547-8E01-F670199B57B6}" type="pres">
      <dgm:prSet presAssocID="{9255944B-5F6A-E64B-9F44-8AAA38F2530C}" presName="sibTrans" presStyleLbl="sibTrans2D1" presStyleIdx="3" presStyleCnt="7"/>
      <dgm:spPr/>
      <dgm:t>
        <a:bodyPr/>
        <a:lstStyle/>
        <a:p>
          <a:endParaRPr lang="en-US"/>
        </a:p>
      </dgm:t>
    </dgm:pt>
    <dgm:pt modelId="{64C758A1-260F-6244-97A2-8DD38C9D13D8}" type="pres">
      <dgm:prSet presAssocID="{8BF1F7C0-804F-E445-80A4-389D6BFF81C4}" presName="middleNode" presStyleCnt="0"/>
      <dgm:spPr/>
      <dgm:t>
        <a:bodyPr/>
        <a:lstStyle/>
        <a:p>
          <a:endParaRPr lang="en-US"/>
        </a:p>
      </dgm:t>
    </dgm:pt>
    <dgm:pt modelId="{68E9BF67-BFEF-1D47-9422-AF67CC22CE25}" type="pres">
      <dgm:prSet presAssocID="{8BF1F7C0-804F-E445-80A4-389D6BFF81C4}" presName="padding" presStyleLbl="node1" presStyleIdx="3" presStyleCnt="8"/>
      <dgm:spPr/>
      <dgm:t>
        <a:bodyPr/>
        <a:lstStyle/>
        <a:p>
          <a:endParaRPr lang="en-US"/>
        </a:p>
      </dgm:t>
    </dgm:pt>
    <dgm:pt modelId="{684118A6-7A71-4240-829D-048F905ACA57}" type="pres">
      <dgm:prSet presAssocID="{8BF1F7C0-804F-E445-80A4-389D6BFF81C4}" presName="shape" presStyleLbl="node1" presStyleIdx="4" presStyleCnt="8" custScaleX="141954" custScaleY="133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84EEC0-8140-A148-BB53-49176517D957}" type="pres">
      <dgm:prSet presAssocID="{E8E84D03-64AF-DF4F-A5DE-1F0A9037BC9E}" presName="sibTrans" presStyleLbl="sibTrans2D1" presStyleIdx="4" presStyleCnt="7"/>
      <dgm:spPr/>
      <dgm:t>
        <a:bodyPr/>
        <a:lstStyle/>
        <a:p>
          <a:endParaRPr lang="en-US"/>
        </a:p>
      </dgm:t>
    </dgm:pt>
    <dgm:pt modelId="{67B6FC51-E2C9-AD43-8436-72D628B06678}" type="pres">
      <dgm:prSet presAssocID="{2EB80EF4-241C-394F-9B8D-B4C5B42730A8}" presName="middleNode" presStyleCnt="0"/>
      <dgm:spPr/>
      <dgm:t>
        <a:bodyPr/>
        <a:lstStyle/>
        <a:p>
          <a:endParaRPr lang="en-US"/>
        </a:p>
      </dgm:t>
    </dgm:pt>
    <dgm:pt modelId="{5A6AADAF-D2EA-2E40-87D0-7F9A1C22FD75}" type="pres">
      <dgm:prSet presAssocID="{2EB80EF4-241C-394F-9B8D-B4C5B42730A8}" presName="padding" presStyleLbl="node1" presStyleIdx="4" presStyleCnt="8"/>
      <dgm:spPr/>
      <dgm:t>
        <a:bodyPr/>
        <a:lstStyle/>
        <a:p>
          <a:endParaRPr lang="en-US"/>
        </a:p>
      </dgm:t>
    </dgm:pt>
    <dgm:pt modelId="{57E8DB7D-1FEC-E74E-8647-F64BF509981D}" type="pres">
      <dgm:prSet presAssocID="{2EB80EF4-241C-394F-9B8D-B4C5B42730A8}" presName="shape" presStyleLbl="node1" presStyleIdx="5" presStyleCnt="8" custScaleX="141954" custScaleY="133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729F42-5F23-E34D-9492-3A41A175F76A}" type="pres">
      <dgm:prSet presAssocID="{2C3FC0F9-48B2-FC45-95B5-7794A17D204A}" presName="sibTrans" presStyleLbl="sibTrans2D1" presStyleIdx="5" presStyleCnt="7"/>
      <dgm:spPr/>
      <dgm:t>
        <a:bodyPr/>
        <a:lstStyle/>
        <a:p>
          <a:endParaRPr lang="en-US"/>
        </a:p>
      </dgm:t>
    </dgm:pt>
    <dgm:pt modelId="{389980FB-BDB6-6249-AE4B-D66FD9071F33}" type="pres">
      <dgm:prSet presAssocID="{F17A8BEB-A0A8-604B-B40F-1EFA6F014C15}" presName="middleNode" presStyleCnt="0"/>
      <dgm:spPr/>
      <dgm:t>
        <a:bodyPr/>
        <a:lstStyle/>
        <a:p>
          <a:endParaRPr lang="en-US"/>
        </a:p>
      </dgm:t>
    </dgm:pt>
    <dgm:pt modelId="{A8EC26C1-9212-0C42-8379-AE0B7F982170}" type="pres">
      <dgm:prSet presAssocID="{F17A8BEB-A0A8-604B-B40F-1EFA6F014C15}" presName="padding" presStyleLbl="node1" presStyleIdx="5" presStyleCnt="8"/>
      <dgm:spPr/>
      <dgm:t>
        <a:bodyPr/>
        <a:lstStyle/>
        <a:p>
          <a:endParaRPr lang="en-US"/>
        </a:p>
      </dgm:t>
    </dgm:pt>
    <dgm:pt modelId="{CC1CE769-5CE1-884A-BE4F-74BB2E158621}" type="pres">
      <dgm:prSet presAssocID="{F17A8BEB-A0A8-604B-B40F-1EFA6F014C15}" presName="shape" presStyleLbl="node1" presStyleIdx="6" presStyleCnt="8" custScaleX="124400" custScaleY="133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F2EA67-D912-3245-9163-F5DDF92103F4}" type="pres">
      <dgm:prSet presAssocID="{D90B2B42-21D9-6F40-B7CE-F4045A98171D}" presName="sibTrans" presStyleLbl="sibTrans2D1" presStyleIdx="6" presStyleCnt="7"/>
      <dgm:spPr/>
      <dgm:t>
        <a:bodyPr/>
        <a:lstStyle/>
        <a:p>
          <a:endParaRPr lang="en-US"/>
        </a:p>
      </dgm:t>
    </dgm:pt>
    <dgm:pt modelId="{4D758A8E-96DE-D847-832C-B868C55D6BDB}" type="pres">
      <dgm:prSet presAssocID="{A592261D-4114-944D-BEF0-A68DC76C5C18}" presName="last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91DE6E-D455-4D0A-B11A-F72B29B382A2}" type="presOf" srcId="{F17A8BEB-A0A8-604B-B40F-1EFA6F014C15}" destId="{CC1CE769-5CE1-884A-BE4F-74BB2E158621}" srcOrd="0" destOrd="0" presId="urn:microsoft.com/office/officeart/2005/8/layout/bProcess2"/>
    <dgm:cxn modelId="{17AD5AA2-BEFE-BE4E-BCA8-7AD25A3376CC}" srcId="{5DBDEC48-4630-2B49-B9DB-26452D057BBE}" destId="{E6A1F810-DF85-5B4B-BD7B-4FD12E02DB7C}" srcOrd="0" destOrd="0" parTransId="{41535655-3875-6044-8A3D-A506954A6955}" sibTransId="{5E3355C9-EF3D-B847-BC94-114451E90556}"/>
    <dgm:cxn modelId="{4D800A77-3024-E146-895E-F0F44A8476BA}" srcId="{5DBDEC48-4630-2B49-B9DB-26452D057BBE}" destId="{F17A8BEB-A0A8-604B-B40F-1EFA6F014C15}" srcOrd="6" destOrd="0" parTransId="{A58318B4-7693-E24D-8E7B-C84BB2ECEC12}" sibTransId="{D90B2B42-21D9-6F40-B7CE-F4045A98171D}"/>
    <dgm:cxn modelId="{C22A3634-3627-2942-8AC1-2AF0BBBE3C01}" srcId="{5DBDEC48-4630-2B49-B9DB-26452D057BBE}" destId="{F05D0D99-F1E3-3848-B5B9-956FA3BE7D3B}" srcOrd="2" destOrd="0" parTransId="{85D4E244-173F-574A-852F-5C039D1FD7FE}" sibTransId="{CAAC963F-D017-6646-A163-0A35A3721A24}"/>
    <dgm:cxn modelId="{D4794A5C-7240-C84B-B963-B9A9B4C718F7}" srcId="{5DBDEC48-4630-2B49-B9DB-26452D057BBE}" destId="{401BF838-80FC-3A45-9B9C-A6D3D7DEC71D}" srcOrd="3" destOrd="0" parTransId="{E43F5AE5-4CED-C44C-A433-CA01E0F92099}" sibTransId="{9255944B-5F6A-E64B-9F44-8AAA38F2530C}"/>
    <dgm:cxn modelId="{2104E945-1EAC-B244-9877-DACBE6573924}" srcId="{5DBDEC48-4630-2B49-B9DB-26452D057BBE}" destId="{BD7E56D0-A4DE-6344-A11C-80D701E6F9E4}" srcOrd="1" destOrd="0" parTransId="{A04EF1DE-EA65-134E-B102-2474F5000009}" sibTransId="{0A4A9ACB-3300-C247-8253-6FB53F064C93}"/>
    <dgm:cxn modelId="{B463E22D-29EB-4F65-A850-00721996BA30}" type="presOf" srcId="{9255944B-5F6A-E64B-9F44-8AAA38F2530C}" destId="{F3AF0029-63F6-A547-8E01-F670199B57B6}" srcOrd="0" destOrd="0" presId="urn:microsoft.com/office/officeart/2005/8/layout/bProcess2"/>
    <dgm:cxn modelId="{B41EFFE8-C2DB-461F-B643-18E43B1F847F}" type="presOf" srcId="{F05D0D99-F1E3-3848-B5B9-956FA3BE7D3B}" destId="{7707F337-7CE3-BD40-B64C-C0FF56A8DD0E}" srcOrd="0" destOrd="0" presId="urn:microsoft.com/office/officeart/2005/8/layout/bProcess2"/>
    <dgm:cxn modelId="{70CF505B-1B4D-47B5-9CA9-018022B7E0D5}" type="presOf" srcId="{CAAC963F-D017-6646-A163-0A35A3721A24}" destId="{A4B81387-6C75-D74E-9438-E6056232F542}" srcOrd="0" destOrd="0" presId="urn:microsoft.com/office/officeart/2005/8/layout/bProcess2"/>
    <dgm:cxn modelId="{E57B9C26-5D45-4592-85DA-37B9FD513F98}" type="presOf" srcId="{5E3355C9-EF3D-B847-BC94-114451E90556}" destId="{14D8DB91-30DD-1F4B-9602-EACE316B8E7F}" srcOrd="0" destOrd="0" presId="urn:microsoft.com/office/officeart/2005/8/layout/bProcess2"/>
    <dgm:cxn modelId="{64F3784D-CE47-453D-9E92-8097B9B8A561}" type="presOf" srcId="{D90B2B42-21D9-6F40-B7CE-F4045A98171D}" destId="{64F2EA67-D912-3245-9163-F5DDF92103F4}" srcOrd="0" destOrd="0" presId="urn:microsoft.com/office/officeart/2005/8/layout/bProcess2"/>
    <dgm:cxn modelId="{A63A3383-06CB-42CA-8DDB-80B7E03D4309}" type="presOf" srcId="{E8E84D03-64AF-DF4F-A5DE-1F0A9037BC9E}" destId="{6A84EEC0-8140-A148-BB53-49176517D957}" srcOrd="0" destOrd="0" presId="urn:microsoft.com/office/officeart/2005/8/layout/bProcess2"/>
    <dgm:cxn modelId="{5007CA5D-1A52-4993-91A7-E0D9A379762D}" type="presOf" srcId="{2C3FC0F9-48B2-FC45-95B5-7794A17D204A}" destId="{60729F42-5F23-E34D-9492-3A41A175F76A}" srcOrd="0" destOrd="0" presId="urn:microsoft.com/office/officeart/2005/8/layout/bProcess2"/>
    <dgm:cxn modelId="{FF964C53-4249-47EB-BDDF-4DB8FA79FD6D}" type="presOf" srcId="{5DBDEC48-4630-2B49-B9DB-26452D057BBE}" destId="{7B897359-AD65-BE48-99CB-DC9A56C3E1B5}" srcOrd="0" destOrd="0" presId="urn:microsoft.com/office/officeart/2005/8/layout/bProcess2"/>
    <dgm:cxn modelId="{42A52436-34D9-4480-94EC-AE2855E3B383}" type="presOf" srcId="{401BF838-80FC-3A45-9B9C-A6D3D7DEC71D}" destId="{35C26490-6BC3-224A-AE77-3E7D7AB42E4E}" srcOrd="0" destOrd="0" presId="urn:microsoft.com/office/officeart/2005/8/layout/bProcess2"/>
    <dgm:cxn modelId="{16F070EA-9DD1-4E04-83E4-BE882D904E2C}" type="presOf" srcId="{8BF1F7C0-804F-E445-80A4-389D6BFF81C4}" destId="{684118A6-7A71-4240-829D-048F905ACA57}" srcOrd="0" destOrd="0" presId="urn:microsoft.com/office/officeart/2005/8/layout/bProcess2"/>
    <dgm:cxn modelId="{7DACFD04-2FD8-4FFC-88FC-4ACEA08E5AF6}" type="presOf" srcId="{BD7E56D0-A4DE-6344-A11C-80D701E6F9E4}" destId="{30FC4BE4-CEB1-EF4A-8AAB-E46C3930F92F}" srcOrd="0" destOrd="0" presId="urn:microsoft.com/office/officeart/2005/8/layout/bProcess2"/>
    <dgm:cxn modelId="{DF356226-8896-4E6F-986F-B013A5C17F7B}" type="presOf" srcId="{0A4A9ACB-3300-C247-8253-6FB53F064C93}" destId="{7110291D-E623-3843-9649-7144616D27E9}" srcOrd="0" destOrd="0" presId="urn:microsoft.com/office/officeart/2005/8/layout/bProcess2"/>
    <dgm:cxn modelId="{8ABA2833-CAE6-488B-A524-A90AE437E782}" type="presOf" srcId="{E6A1F810-DF85-5B4B-BD7B-4FD12E02DB7C}" destId="{AB834737-CE83-3143-83D9-F0D9AAC36C9A}" srcOrd="0" destOrd="0" presId="urn:microsoft.com/office/officeart/2005/8/layout/bProcess2"/>
    <dgm:cxn modelId="{37CBCBF3-7626-4B4C-863E-3328361EA5C9}" type="presOf" srcId="{A592261D-4114-944D-BEF0-A68DC76C5C18}" destId="{4D758A8E-96DE-D847-832C-B868C55D6BDB}" srcOrd="0" destOrd="0" presId="urn:microsoft.com/office/officeart/2005/8/layout/bProcess2"/>
    <dgm:cxn modelId="{3513AF6B-037A-6240-A2C3-2579FB8630BD}" srcId="{5DBDEC48-4630-2B49-B9DB-26452D057BBE}" destId="{A592261D-4114-944D-BEF0-A68DC76C5C18}" srcOrd="7" destOrd="0" parTransId="{82D7E80A-E1A7-4540-BF1E-A1D346EB5C4E}" sibTransId="{3412D4F4-633D-7B48-A791-24ECE274ADE9}"/>
    <dgm:cxn modelId="{2935C583-F3C4-4A14-8F6B-1D684A87C496}" type="presOf" srcId="{2EB80EF4-241C-394F-9B8D-B4C5B42730A8}" destId="{57E8DB7D-1FEC-E74E-8647-F64BF509981D}" srcOrd="0" destOrd="0" presId="urn:microsoft.com/office/officeart/2005/8/layout/bProcess2"/>
    <dgm:cxn modelId="{6F7393DB-DB71-9143-B68B-2F91437E1F9F}" srcId="{5DBDEC48-4630-2B49-B9DB-26452D057BBE}" destId="{2EB80EF4-241C-394F-9B8D-B4C5B42730A8}" srcOrd="5" destOrd="0" parTransId="{4D73BE8F-4744-2F40-A5F9-11DCBE3B9A3B}" sibTransId="{2C3FC0F9-48B2-FC45-95B5-7794A17D204A}"/>
    <dgm:cxn modelId="{D770CF27-61A6-6B4F-B2B5-9F06CAC1DCB8}" srcId="{5DBDEC48-4630-2B49-B9DB-26452D057BBE}" destId="{8BF1F7C0-804F-E445-80A4-389D6BFF81C4}" srcOrd="4" destOrd="0" parTransId="{F844A2A3-056F-684C-A44D-85FF27CCE1BF}" sibTransId="{E8E84D03-64AF-DF4F-A5DE-1F0A9037BC9E}"/>
    <dgm:cxn modelId="{58C3A4C8-DEED-413F-97C4-9590058A9B75}" type="presParOf" srcId="{7B897359-AD65-BE48-99CB-DC9A56C3E1B5}" destId="{AB834737-CE83-3143-83D9-F0D9AAC36C9A}" srcOrd="0" destOrd="0" presId="urn:microsoft.com/office/officeart/2005/8/layout/bProcess2"/>
    <dgm:cxn modelId="{D98033FE-E0E9-44BF-B29D-E758DE2FF215}" type="presParOf" srcId="{7B897359-AD65-BE48-99CB-DC9A56C3E1B5}" destId="{14D8DB91-30DD-1F4B-9602-EACE316B8E7F}" srcOrd="1" destOrd="0" presId="urn:microsoft.com/office/officeart/2005/8/layout/bProcess2"/>
    <dgm:cxn modelId="{ADF414E7-3EB5-4E79-9D3C-3A28E644EABE}" type="presParOf" srcId="{7B897359-AD65-BE48-99CB-DC9A56C3E1B5}" destId="{5ECBE732-43C1-D84B-9307-293CB0400E7D}" srcOrd="2" destOrd="0" presId="urn:microsoft.com/office/officeart/2005/8/layout/bProcess2"/>
    <dgm:cxn modelId="{E0758F7D-C9EB-43DE-83A0-0B139B3020A9}" type="presParOf" srcId="{5ECBE732-43C1-D84B-9307-293CB0400E7D}" destId="{BE2E9863-0ED2-A645-A0E5-D8AC4E4E9B87}" srcOrd="0" destOrd="0" presId="urn:microsoft.com/office/officeart/2005/8/layout/bProcess2"/>
    <dgm:cxn modelId="{70F3FF9C-1FE0-44B5-B62E-9B390E014E5A}" type="presParOf" srcId="{5ECBE732-43C1-D84B-9307-293CB0400E7D}" destId="{30FC4BE4-CEB1-EF4A-8AAB-E46C3930F92F}" srcOrd="1" destOrd="0" presId="urn:microsoft.com/office/officeart/2005/8/layout/bProcess2"/>
    <dgm:cxn modelId="{2D90003D-F4C2-4DA7-B7E8-8DBAAC68D2A9}" type="presParOf" srcId="{7B897359-AD65-BE48-99CB-DC9A56C3E1B5}" destId="{7110291D-E623-3843-9649-7144616D27E9}" srcOrd="3" destOrd="0" presId="urn:microsoft.com/office/officeart/2005/8/layout/bProcess2"/>
    <dgm:cxn modelId="{B03A7EA2-69C6-4BB7-841E-D493BF66F320}" type="presParOf" srcId="{7B897359-AD65-BE48-99CB-DC9A56C3E1B5}" destId="{E45CE302-30FC-BD48-93F5-121C27F78DA5}" srcOrd="4" destOrd="0" presId="urn:microsoft.com/office/officeart/2005/8/layout/bProcess2"/>
    <dgm:cxn modelId="{FB8E0B0F-8D08-4E6D-A460-9D14EE486318}" type="presParOf" srcId="{E45CE302-30FC-BD48-93F5-121C27F78DA5}" destId="{30534063-CCBC-B446-955C-C7EC98818943}" srcOrd="0" destOrd="0" presId="urn:microsoft.com/office/officeart/2005/8/layout/bProcess2"/>
    <dgm:cxn modelId="{2E4F22E6-4A1B-437D-8A72-9ACF39E9C88E}" type="presParOf" srcId="{E45CE302-30FC-BD48-93F5-121C27F78DA5}" destId="{7707F337-7CE3-BD40-B64C-C0FF56A8DD0E}" srcOrd="1" destOrd="0" presId="urn:microsoft.com/office/officeart/2005/8/layout/bProcess2"/>
    <dgm:cxn modelId="{02ECD926-3087-476C-9C7F-0E285014F9C8}" type="presParOf" srcId="{7B897359-AD65-BE48-99CB-DC9A56C3E1B5}" destId="{A4B81387-6C75-D74E-9438-E6056232F542}" srcOrd="5" destOrd="0" presId="urn:microsoft.com/office/officeart/2005/8/layout/bProcess2"/>
    <dgm:cxn modelId="{DB9A6D59-6829-4E8C-B8C0-1A49ADF8A7AE}" type="presParOf" srcId="{7B897359-AD65-BE48-99CB-DC9A56C3E1B5}" destId="{2D334F0D-7A22-A84E-B6FE-5E8F6C1B33E9}" srcOrd="6" destOrd="0" presId="urn:microsoft.com/office/officeart/2005/8/layout/bProcess2"/>
    <dgm:cxn modelId="{960586C5-D46D-46AA-8B78-799AA4290160}" type="presParOf" srcId="{2D334F0D-7A22-A84E-B6FE-5E8F6C1B33E9}" destId="{2E5D8773-BFC8-1A4E-A361-F0FD62AD404E}" srcOrd="0" destOrd="0" presId="urn:microsoft.com/office/officeart/2005/8/layout/bProcess2"/>
    <dgm:cxn modelId="{1A4EB533-374A-4231-8850-A1E19D8F0745}" type="presParOf" srcId="{2D334F0D-7A22-A84E-B6FE-5E8F6C1B33E9}" destId="{35C26490-6BC3-224A-AE77-3E7D7AB42E4E}" srcOrd="1" destOrd="0" presId="urn:microsoft.com/office/officeart/2005/8/layout/bProcess2"/>
    <dgm:cxn modelId="{D05DD103-B416-40BA-AEDC-0579090E412C}" type="presParOf" srcId="{7B897359-AD65-BE48-99CB-DC9A56C3E1B5}" destId="{F3AF0029-63F6-A547-8E01-F670199B57B6}" srcOrd="7" destOrd="0" presId="urn:microsoft.com/office/officeart/2005/8/layout/bProcess2"/>
    <dgm:cxn modelId="{052178C4-EEAD-496E-BF4F-2A78522A57AD}" type="presParOf" srcId="{7B897359-AD65-BE48-99CB-DC9A56C3E1B5}" destId="{64C758A1-260F-6244-97A2-8DD38C9D13D8}" srcOrd="8" destOrd="0" presId="urn:microsoft.com/office/officeart/2005/8/layout/bProcess2"/>
    <dgm:cxn modelId="{BF9192FF-8412-4061-90FE-A85A15024A92}" type="presParOf" srcId="{64C758A1-260F-6244-97A2-8DD38C9D13D8}" destId="{68E9BF67-BFEF-1D47-9422-AF67CC22CE25}" srcOrd="0" destOrd="0" presId="urn:microsoft.com/office/officeart/2005/8/layout/bProcess2"/>
    <dgm:cxn modelId="{AD0CD09C-D145-41CA-83E3-28E2D429CC39}" type="presParOf" srcId="{64C758A1-260F-6244-97A2-8DD38C9D13D8}" destId="{684118A6-7A71-4240-829D-048F905ACA57}" srcOrd="1" destOrd="0" presId="urn:microsoft.com/office/officeart/2005/8/layout/bProcess2"/>
    <dgm:cxn modelId="{C80C7835-0FF2-4D8D-9E4A-FDA96BDE8D9E}" type="presParOf" srcId="{7B897359-AD65-BE48-99CB-DC9A56C3E1B5}" destId="{6A84EEC0-8140-A148-BB53-49176517D957}" srcOrd="9" destOrd="0" presId="urn:microsoft.com/office/officeart/2005/8/layout/bProcess2"/>
    <dgm:cxn modelId="{08CDC3BB-2F4C-498A-AE48-C45296813707}" type="presParOf" srcId="{7B897359-AD65-BE48-99CB-DC9A56C3E1B5}" destId="{67B6FC51-E2C9-AD43-8436-72D628B06678}" srcOrd="10" destOrd="0" presId="urn:microsoft.com/office/officeart/2005/8/layout/bProcess2"/>
    <dgm:cxn modelId="{56794B98-1444-46C3-95AD-85C8B1E9CAE6}" type="presParOf" srcId="{67B6FC51-E2C9-AD43-8436-72D628B06678}" destId="{5A6AADAF-D2EA-2E40-87D0-7F9A1C22FD75}" srcOrd="0" destOrd="0" presId="urn:microsoft.com/office/officeart/2005/8/layout/bProcess2"/>
    <dgm:cxn modelId="{55667FE9-B267-4DC8-B362-50BBE0A0A709}" type="presParOf" srcId="{67B6FC51-E2C9-AD43-8436-72D628B06678}" destId="{57E8DB7D-1FEC-E74E-8647-F64BF509981D}" srcOrd="1" destOrd="0" presId="urn:microsoft.com/office/officeart/2005/8/layout/bProcess2"/>
    <dgm:cxn modelId="{3B4BD5DC-DB69-4DB0-B058-73CD6C8B45E6}" type="presParOf" srcId="{7B897359-AD65-BE48-99CB-DC9A56C3E1B5}" destId="{60729F42-5F23-E34D-9492-3A41A175F76A}" srcOrd="11" destOrd="0" presId="urn:microsoft.com/office/officeart/2005/8/layout/bProcess2"/>
    <dgm:cxn modelId="{2A49E30C-E8D7-4E01-AA00-1019C1230A61}" type="presParOf" srcId="{7B897359-AD65-BE48-99CB-DC9A56C3E1B5}" destId="{389980FB-BDB6-6249-AE4B-D66FD9071F33}" srcOrd="12" destOrd="0" presId="urn:microsoft.com/office/officeart/2005/8/layout/bProcess2"/>
    <dgm:cxn modelId="{2BF5824F-EFA3-44F1-BC49-74367C71C1BC}" type="presParOf" srcId="{389980FB-BDB6-6249-AE4B-D66FD9071F33}" destId="{A8EC26C1-9212-0C42-8379-AE0B7F982170}" srcOrd="0" destOrd="0" presId="urn:microsoft.com/office/officeart/2005/8/layout/bProcess2"/>
    <dgm:cxn modelId="{CF046177-5A87-410D-86E5-3F0E25E8A149}" type="presParOf" srcId="{389980FB-BDB6-6249-AE4B-D66FD9071F33}" destId="{CC1CE769-5CE1-884A-BE4F-74BB2E158621}" srcOrd="1" destOrd="0" presId="urn:microsoft.com/office/officeart/2005/8/layout/bProcess2"/>
    <dgm:cxn modelId="{CFC0DAB8-4C7A-4ADB-BBB7-7DB3D6A301C3}" type="presParOf" srcId="{7B897359-AD65-BE48-99CB-DC9A56C3E1B5}" destId="{64F2EA67-D912-3245-9163-F5DDF92103F4}" srcOrd="13" destOrd="0" presId="urn:microsoft.com/office/officeart/2005/8/layout/bProcess2"/>
    <dgm:cxn modelId="{D69A145C-959F-4664-89F5-880ACA03084B}" type="presParOf" srcId="{7B897359-AD65-BE48-99CB-DC9A56C3E1B5}" destId="{4D758A8E-96DE-D847-832C-B868C55D6BDB}" srcOrd="14" destOrd="0" presId="urn:microsoft.com/office/officeart/2005/8/layout/bProcess2"/>
  </dgm:cxnLst>
  <dgm:bg>
    <a:solidFill>
      <a:schemeClr val="accent6">
        <a:lumMod val="20000"/>
        <a:lumOff val="80000"/>
      </a:schemeClr>
    </a:solidFill>
    <a:effectLst>
      <a:glow rad="228600">
        <a:schemeClr val="accent3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34737-CE83-3143-83D9-F0D9AAC36C9A}">
      <dsp:nvSpPr>
        <dsp:cNvPr id="0" name=""/>
        <dsp:cNvSpPr/>
      </dsp:nvSpPr>
      <dsp:spPr>
        <a:xfrm>
          <a:off x="4018" y="987355"/>
          <a:ext cx="1494829" cy="149482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/>
            <a:t>Offline dictionary attack</a:t>
          </a:r>
          <a:endParaRPr lang="en-US" sz="1500" kern="1200" dirty="0"/>
        </a:p>
      </dsp:txBody>
      <dsp:txXfrm>
        <a:off x="222931" y="1206268"/>
        <a:ext cx="1057003" cy="1057003"/>
      </dsp:txXfrm>
    </dsp:sp>
    <dsp:sp modelId="{14D8DB91-30DD-1F4B-9602-EACE316B8E7F}">
      <dsp:nvSpPr>
        <dsp:cNvPr id="0" name=""/>
        <dsp:cNvSpPr/>
      </dsp:nvSpPr>
      <dsp:spPr>
        <a:xfrm rot="10800000">
          <a:off x="489838" y="2671088"/>
          <a:ext cx="523190" cy="319703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FC4BE4-CEB1-EF4A-8AAB-E46C3930F92F}">
      <dsp:nvSpPr>
        <dsp:cNvPr id="0" name=""/>
        <dsp:cNvSpPr/>
      </dsp:nvSpPr>
      <dsp:spPr>
        <a:xfrm>
          <a:off x="131267" y="3161598"/>
          <a:ext cx="1240331" cy="1182383"/>
        </a:xfrm>
        <a:prstGeom prst="ellipse">
          <a:avLst/>
        </a:prstGeom>
        <a:gradFill rotWithShape="0">
          <a:gsLst>
            <a:gs pos="0">
              <a:schemeClr val="accent5">
                <a:hueOff val="-1771053"/>
                <a:satOff val="2650"/>
                <a:lumOff val="-2969"/>
                <a:alphaOff val="0"/>
                <a:shade val="70000"/>
                <a:satMod val="150000"/>
              </a:schemeClr>
            </a:gs>
            <a:gs pos="34000">
              <a:schemeClr val="accent5">
                <a:hueOff val="-1771053"/>
                <a:satOff val="2650"/>
                <a:lumOff val="-2969"/>
                <a:alphaOff val="0"/>
                <a:shade val="70000"/>
                <a:satMod val="140000"/>
              </a:schemeClr>
            </a:gs>
            <a:gs pos="70000">
              <a:schemeClr val="accent5">
                <a:hueOff val="-1771053"/>
                <a:satOff val="2650"/>
                <a:lumOff val="-2969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1771053"/>
                <a:satOff val="2650"/>
                <a:lumOff val="-2969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mtClean="0"/>
            <a:t>Specific account attack</a:t>
          </a:r>
          <a:endParaRPr lang="en-US" sz="1300" kern="1200" dirty="0"/>
        </a:p>
      </dsp:txBody>
      <dsp:txXfrm>
        <a:off x="312909" y="3334754"/>
        <a:ext cx="877047" cy="836071"/>
      </dsp:txXfrm>
    </dsp:sp>
    <dsp:sp modelId="{7110291D-E623-3843-9649-7144616D27E9}">
      <dsp:nvSpPr>
        <dsp:cNvPr id="0" name=""/>
        <dsp:cNvSpPr/>
      </dsp:nvSpPr>
      <dsp:spPr>
        <a:xfrm rot="5400000">
          <a:off x="1560030" y="3592938"/>
          <a:ext cx="523190" cy="319703"/>
        </a:xfrm>
        <a:prstGeom prst="triangle">
          <a:avLst/>
        </a:prstGeom>
        <a:solidFill>
          <a:schemeClr val="accent5">
            <a:hueOff val="-2066229"/>
            <a:satOff val="3092"/>
            <a:lumOff val="-3464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07F337-7CE3-BD40-B64C-C0FF56A8DD0E}">
      <dsp:nvSpPr>
        <dsp:cNvPr id="0" name=""/>
        <dsp:cNvSpPr/>
      </dsp:nvSpPr>
      <dsp:spPr>
        <a:xfrm>
          <a:off x="2253556" y="3085399"/>
          <a:ext cx="1480242" cy="1334782"/>
        </a:xfrm>
        <a:prstGeom prst="ellipse">
          <a:avLst/>
        </a:prstGeom>
        <a:gradFill rotWithShape="0">
          <a:gsLst>
            <a:gs pos="0">
              <a:schemeClr val="accent5">
                <a:hueOff val="-3542107"/>
                <a:satOff val="5300"/>
                <a:lumOff val="-5938"/>
                <a:alphaOff val="0"/>
                <a:shade val="70000"/>
                <a:satMod val="150000"/>
              </a:schemeClr>
            </a:gs>
            <a:gs pos="34000">
              <a:schemeClr val="accent5">
                <a:hueOff val="-3542107"/>
                <a:satOff val="5300"/>
                <a:lumOff val="-5938"/>
                <a:alphaOff val="0"/>
                <a:shade val="70000"/>
                <a:satMod val="140000"/>
              </a:schemeClr>
            </a:gs>
            <a:gs pos="70000">
              <a:schemeClr val="accent5">
                <a:hueOff val="-3542107"/>
                <a:satOff val="5300"/>
                <a:lumOff val="-5938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3542107"/>
                <a:satOff val="5300"/>
                <a:lumOff val="-5938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mtClean="0"/>
            <a:t>Popular password attack</a:t>
          </a:r>
          <a:endParaRPr lang="en-US" sz="1300" kern="1200" dirty="0"/>
        </a:p>
      </dsp:txBody>
      <dsp:txXfrm>
        <a:off x="2470332" y="3280873"/>
        <a:ext cx="1046690" cy="943834"/>
      </dsp:txXfrm>
    </dsp:sp>
    <dsp:sp modelId="{A4B81387-6C75-D74E-9438-E6056232F542}">
      <dsp:nvSpPr>
        <dsp:cNvPr id="0" name=""/>
        <dsp:cNvSpPr/>
      </dsp:nvSpPr>
      <dsp:spPr>
        <a:xfrm>
          <a:off x="2732082" y="2574880"/>
          <a:ext cx="523190" cy="319703"/>
        </a:xfrm>
        <a:prstGeom prst="triangle">
          <a:avLst/>
        </a:prstGeom>
        <a:solidFill>
          <a:schemeClr val="accent5">
            <a:hueOff val="-4132458"/>
            <a:satOff val="6183"/>
            <a:lumOff val="-6928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C26490-6BC3-224A-AE77-3E7D7AB42E4E}">
      <dsp:nvSpPr>
        <dsp:cNvPr id="0" name=""/>
        <dsp:cNvSpPr/>
      </dsp:nvSpPr>
      <dsp:spPr>
        <a:xfrm>
          <a:off x="2329756" y="1067379"/>
          <a:ext cx="1327843" cy="1334782"/>
        </a:xfrm>
        <a:prstGeom prst="ellipse">
          <a:avLst/>
        </a:prstGeom>
        <a:gradFill rotWithShape="0">
          <a:gsLst>
            <a:gs pos="0">
              <a:schemeClr val="accent5">
                <a:hueOff val="-5313160"/>
                <a:satOff val="7950"/>
                <a:lumOff val="-8907"/>
                <a:alphaOff val="0"/>
                <a:shade val="70000"/>
                <a:satMod val="150000"/>
              </a:schemeClr>
            </a:gs>
            <a:gs pos="34000">
              <a:schemeClr val="accent5">
                <a:hueOff val="-5313160"/>
                <a:satOff val="7950"/>
                <a:lumOff val="-8907"/>
                <a:alphaOff val="0"/>
                <a:shade val="70000"/>
                <a:satMod val="140000"/>
              </a:schemeClr>
            </a:gs>
            <a:gs pos="70000">
              <a:schemeClr val="accent5">
                <a:hueOff val="-5313160"/>
                <a:satOff val="7950"/>
                <a:lumOff val="-8907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5313160"/>
                <a:satOff val="7950"/>
                <a:lumOff val="-8907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mtClean="0"/>
            <a:t>Password guessing against single user</a:t>
          </a:r>
          <a:endParaRPr lang="en-US" sz="1300" kern="1200" dirty="0"/>
        </a:p>
      </dsp:txBody>
      <dsp:txXfrm>
        <a:off x="2524214" y="1262853"/>
        <a:ext cx="938927" cy="943834"/>
      </dsp:txXfrm>
    </dsp:sp>
    <dsp:sp modelId="{F3AF0029-63F6-A547-8E01-F670199B57B6}">
      <dsp:nvSpPr>
        <dsp:cNvPr id="0" name=""/>
        <dsp:cNvSpPr/>
      </dsp:nvSpPr>
      <dsp:spPr>
        <a:xfrm rot="5400000">
          <a:off x="3840375" y="1574918"/>
          <a:ext cx="523190" cy="319703"/>
        </a:xfrm>
        <a:prstGeom prst="triangle">
          <a:avLst/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4118A6-7A71-4240-829D-048F905ACA57}">
      <dsp:nvSpPr>
        <dsp:cNvPr id="0" name=""/>
        <dsp:cNvSpPr/>
      </dsp:nvSpPr>
      <dsp:spPr>
        <a:xfrm>
          <a:off x="4528245" y="1067379"/>
          <a:ext cx="1415354" cy="1334782"/>
        </a:xfrm>
        <a:prstGeom prst="ellipse">
          <a:avLst/>
        </a:prstGeom>
        <a:gradFill rotWithShape="0">
          <a:gsLst>
            <a:gs pos="0">
              <a:schemeClr val="accent5">
                <a:hueOff val="-7084214"/>
                <a:satOff val="10600"/>
                <a:lumOff val="-11876"/>
                <a:alphaOff val="0"/>
                <a:shade val="70000"/>
                <a:satMod val="150000"/>
              </a:schemeClr>
            </a:gs>
            <a:gs pos="34000">
              <a:schemeClr val="accent5">
                <a:hueOff val="-7084214"/>
                <a:satOff val="10600"/>
                <a:lumOff val="-11876"/>
                <a:alphaOff val="0"/>
                <a:shade val="70000"/>
                <a:satMod val="140000"/>
              </a:schemeClr>
            </a:gs>
            <a:gs pos="70000">
              <a:schemeClr val="accent5">
                <a:hueOff val="-7084214"/>
                <a:satOff val="10600"/>
                <a:lumOff val="-11876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7084214"/>
                <a:satOff val="10600"/>
                <a:lumOff val="-11876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mtClean="0"/>
            <a:t>Workstation hijacking</a:t>
          </a:r>
          <a:endParaRPr lang="en-US" sz="1300" kern="1200" dirty="0"/>
        </a:p>
      </dsp:txBody>
      <dsp:txXfrm>
        <a:off x="4735519" y="1262853"/>
        <a:ext cx="1000806" cy="943834"/>
      </dsp:txXfrm>
    </dsp:sp>
    <dsp:sp modelId="{6A84EEC0-8140-A148-BB53-49176517D957}">
      <dsp:nvSpPr>
        <dsp:cNvPr id="0" name=""/>
        <dsp:cNvSpPr/>
      </dsp:nvSpPr>
      <dsp:spPr>
        <a:xfrm rot="10800000">
          <a:off x="4974327" y="2592977"/>
          <a:ext cx="523190" cy="319703"/>
        </a:xfrm>
        <a:prstGeom prst="triangle">
          <a:avLst/>
        </a:prstGeom>
        <a:solidFill>
          <a:schemeClr val="accent5">
            <a:hueOff val="-8264916"/>
            <a:satOff val="12367"/>
            <a:lumOff val="-13855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E8DB7D-1FEC-E74E-8647-F64BF509981D}">
      <dsp:nvSpPr>
        <dsp:cNvPr id="0" name=""/>
        <dsp:cNvSpPr/>
      </dsp:nvSpPr>
      <dsp:spPr>
        <a:xfrm>
          <a:off x="4528245" y="3085399"/>
          <a:ext cx="1415354" cy="1334782"/>
        </a:xfrm>
        <a:prstGeom prst="ellipse">
          <a:avLst/>
        </a:prstGeom>
        <a:gradFill rotWithShape="0">
          <a:gsLst>
            <a:gs pos="0">
              <a:schemeClr val="accent5">
                <a:hueOff val="-8855267"/>
                <a:satOff val="13250"/>
                <a:lumOff val="-14845"/>
                <a:alphaOff val="0"/>
                <a:shade val="70000"/>
                <a:satMod val="150000"/>
              </a:schemeClr>
            </a:gs>
            <a:gs pos="34000">
              <a:schemeClr val="accent5">
                <a:hueOff val="-8855267"/>
                <a:satOff val="13250"/>
                <a:lumOff val="-14845"/>
                <a:alphaOff val="0"/>
                <a:shade val="70000"/>
                <a:satMod val="140000"/>
              </a:schemeClr>
            </a:gs>
            <a:gs pos="70000">
              <a:schemeClr val="accent5">
                <a:hueOff val="-8855267"/>
                <a:satOff val="13250"/>
                <a:lumOff val="-14845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8855267"/>
                <a:satOff val="13250"/>
                <a:lumOff val="-14845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mtClean="0"/>
            <a:t>Exploiting user mistakes</a:t>
          </a:r>
          <a:endParaRPr lang="en-US" sz="1300" kern="1200" dirty="0"/>
        </a:p>
      </dsp:txBody>
      <dsp:txXfrm>
        <a:off x="4735519" y="3280873"/>
        <a:ext cx="1000806" cy="943834"/>
      </dsp:txXfrm>
    </dsp:sp>
    <dsp:sp modelId="{60729F42-5F23-E34D-9492-3A41A175F76A}">
      <dsp:nvSpPr>
        <dsp:cNvPr id="0" name=""/>
        <dsp:cNvSpPr/>
      </dsp:nvSpPr>
      <dsp:spPr>
        <a:xfrm rot="5400000">
          <a:off x="6148253" y="3592938"/>
          <a:ext cx="523190" cy="319703"/>
        </a:xfrm>
        <a:prstGeom prst="triangle">
          <a:avLst/>
        </a:prstGeom>
        <a:solidFill>
          <a:schemeClr val="accent5">
            <a:hueOff val="-10331145"/>
            <a:satOff val="15458"/>
            <a:lumOff val="-17319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1CE769-5CE1-884A-BE4F-74BB2E158621}">
      <dsp:nvSpPr>
        <dsp:cNvPr id="0" name=""/>
        <dsp:cNvSpPr/>
      </dsp:nvSpPr>
      <dsp:spPr>
        <a:xfrm>
          <a:off x="6858000" y="3085399"/>
          <a:ext cx="1240331" cy="1334782"/>
        </a:xfrm>
        <a:prstGeom prst="ellipse">
          <a:avLst/>
        </a:prstGeom>
        <a:gradFill rotWithShape="0">
          <a:gsLst>
            <a:gs pos="0">
              <a:schemeClr val="accent5">
                <a:hueOff val="-10626321"/>
                <a:satOff val="15900"/>
                <a:lumOff val="-17814"/>
                <a:alphaOff val="0"/>
                <a:shade val="70000"/>
                <a:satMod val="150000"/>
              </a:schemeClr>
            </a:gs>
            <a:gs pos="34000">
              <a:schemeClr val="accent5">
                <a:hueOff val="-10626321"/>
                <a:satOff val="15900"/>
                <a:lumOff val="-17814"/>
                <a:alphaOff val="0"/>
                <a:shade val="70000"/>
                <a:satMod val="140000"/>
              </a:schemeClr>
            </a:gs>
            <a:gs pos="70000">
              <a:schemeClr val="accent5">
                <a:hueOff val="-10626321"/>
                <a:satOff val="15900"/>
                <a:lumOff val="-17814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10626321"/>
                <a:satOff val="15900"/>
                <a:lumOff val="-17814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smtClean="0"/>
            <a:t>Exploiting multiple password use</a:t>
          </a:r>
          <a:endParaRPr lang="en-US" sz="1300" kern="1200" dirty="0"/>
        </a:p>
      </dsp:txBody>
      <dsp:txXfrm>
        <a:off x="7039642" y="3280873"/>
        <a:ext cx="877047" cy="943834"/>
      </dsp:txXfrm>
    </dsp:sp>
    <dsp:sp modelId="{64F2EA67-D912-3245-9163-F5DDF92103F4}">
      <dsp:nvSpPr>
        <dsp:cNvPr id="0" name=""/>
        <dsp:cNvSpPr/>
      </dsp:nvSpPr>
      <dsp:spPr>
        <a:xfrm>
          <a:off x="7216571" y="2614892"/>
          <a:ext cx="523190" cy="319703"/>
        </a:xfrm>
        <a:prstGeom prst="triangle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758A8E-96DE-D847-832C-B868C55D6BDB}">
      <dsp:nvSpPr>
        <dsp:cNvPr id="0" name=""/>
        <dsp:cNvSpPr/>
      </dsp:nvSpPr>
      <dsp:spPr>
        <a:xfrm>
          <a:off x="6730751" y="987355"/>
          <a:ext cx="1494829" cy="1494829"/>
        </a:xfrm>
        <a:prstGeom prst="ellipse">
          <a:avLst/>
        </a:prstGeom>
        <a:gradFill rotWithShape="0">
          <a:gsLst>
            <a:gs pos="0">
              <a:schemeClr val="accent5">
                <a:hueOff val="-12397374"/>
                <a:satOff val="18550"/>
                <a:lumOff val="-20783"/>
                <a:alphaOff val="0"/>
                <a:shade val="70000"/>
                <a:satMod val="150000"/>
              </a:schemeClr>
            </a:gs>
            <a:gs pos="34000">
              <a:schemeClr val="accent5">
                <a:hueOff val="-12397374"/>
                <a:satOff val="18550"/>
                <a:lumOff val="-20783"/>
                <a:alphaOff val="0"/>
                <a:shade val="70000"/>
                <a:satMod val="140000"/>
              </a:schemeClr>
            </a:gs>
            <a:gs pos="70000">
              <a:schemeClr val="accent5">
                <a:hueOff val="-12397374"/>
                <a:satOff val="18550"/>
                <a:lumOff val="-20783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5">
                <a:hueOff val="-12397374"/>
                <a:satOff val="18550"/>
                <a:lumOff val="-20783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smtClean="0"/>
            <a:t>Eectronic monitoring</a:t>
          </a:r>
          <a:endParaRPr lang="en-US" sz="1500" kern="1200" dirty="0"/>
        </a:p>
      </dsp:txBody>
      <dsp:txXfrm>
        <a:off x="6949664" y="1206268"/>
        <a:ext cx="1057003" cy="1057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6B4704-35C5-FE4A-8DDF-C541CD54E57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3403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F73D92-A887-403D-881C-80CD8A342397}" type="slidenum">
              <a:rPr lang="en-AU" altLang="en-US"/>
              <a:pPr eaLnBrk="1" hangingPunct="1"/>
              <a:t>14</a:t>
            </a:fld>
            <a:endParaRPr lang="en-AU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50E856-A1AD-49FF-B2B9-35402E7B7A7D}" type="slidenum">
              <a:rPr lang="en-AU" altLang="en-US"/>
              <a:pPr eaLnBrk="1" hangingPunct="1"/>
              <a:t>15</a:t>
            </a:fld>
            <a:endParaRPr lang="en-AU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2EB9F0-278B-4451-B603-6BB2BD4CC164}" type="slidenum">
              <a:rPr lang="en-AU" altLang="en-US"/>
              <a:pPr eaLnBrk="1" hangingPunct="1"/>
              <a:t>16</a:t>
            </a:fld>
            <a:endParaRPr lang="en-AU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4866D5-F7A1-46D1-98F0-DBCDBD3E44CE}" type="slidenum">
              <a:rPr lang="en-AU" altLang="en-US"/>
              <a:pPr eaLnBrk="1" hangingPunct="1"/>
              <a:t>17</a:t>
            </a:fld>
            <a:endParaRPr lang="en-AU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F52A9F-D13A-4DD5-9FEF-9DD60A992109}" type="slidenum">
              <a:rPr lang="en-AU" altLang="en-US"/>
              <a:pPr eaLnBrk="1" hangingPunct="1"/>
              <a:t>19</a:t>
            </a:fld>
            <a:endParaRPr lang="en-AU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0293F6-D58B-4483-BE12-129757B5289B}" type="slidenum">
              <a:rPr lang="en-AU" altLang="en-US"/>
              <a:pPr eaLnBrk="1" hangingPunct="1"/>
              <a:t>3</a:t>
            </a:fld>
            <a:endParaRPr lang="en-AU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77E939-83B0-4F38-8ADB-D357E96F1711}" type="slidenum">
              <a:rPr lang="en-AU" altLang="en-US"/>
              <a:pPr eaLnBrk="1" hangingPunct="1"/>
              <a:t>4</a:t>
            </a:fld>
            <a:endParaRPr lang="en-AU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3984FB-00F5-4302-B07B-57BA44BE661F}" type="slidenum">
              <a:rPr lang="en-AU" altLang="en-US"/>
              <a:pPr eaLnBrk="1" hangingPunct="1"/>
              <a:t>5</a:t>
            </a:fld>
            <a:endParaRPr lang="en-AU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023C0B-42F8-4D37-BE45-AB5C37653491}" type="slidenum">
              <a:rPr lang="en-AU" altLang="en-US"/>
              <a:pPr eaLnBrk="1" hangingPunct="1"/>
              <a:t>7</a:t>
            </a:fld>
            <a:endParaRPr lang="en-AU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514B97-7BC7-48F7-BE69-816F6AB486E2}" type="slidenum">
              <a:rPr lang="en-AU" altLang="en-US"/>
              <a:pPr eaLnBrk="1" hangingPunct="1"/>
              <a:t>8</a:t>
            </a:fld>
            <a:endParaRPr lang="en-AU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29D1F5-BB5E-4DED-8887-2BEF6CDB0252}" type="slidenum">
              <a:rPr lang="en-AU" altLang="en-US"/>
              <a:pPr eaLnBrk="1" hangingPunct="1"/>
              <a:t>9</a:t>
            </a:fld>
            <a:endParaRPr lang="en-AU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charset="0"/>
              </a:rPr>
              <a:t>There are two threats to this password scheme. First, a user can gain access on a machine using a guest account or by some other means and then run a password guessing program, called a password cracker, on that machine. In addition, if an opponent is able to obtain a copy of the password file, then a cracker program can be run on another machine at leisure. This enables the opponent to run through millions of possible passwords in a reasonable period.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5D9656-29E8-438D-9A99-C144D44CC35E}" type="slidenum">
              <a:rPr lang="en-AU" altLang="en-US"/>
              <a:pPr eaLnBrk="1" hangingPunct="1"/>
              <a:t>12</a:t>
            </a:fld>
            <a:endParaRPr lang="en-AU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B9344-A600-C44C-BFF3-F262E2EAB853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7B68-3A81-2E4B-BA12-F5A493E24C50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2B32E-5D81-2D4F-8CC9-49749ECC7299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6C9FC-DA22-1F47-8722-58727A1D436E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927A-0526-144F-9580-37ABB5A1E7E2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DF91A-7C92-3743-8A2E-356816C55239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529B3-313B-4E43-B940-6E980F955EE2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093F-740F-2B40-9952-A828B8BE9ABC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BA6F-B221-4442-B3E0-4DE91DDD2916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DB47-CF9E-3940-A66D-FFE81C46DA24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3092-C6C6-4F4E-AC3B-C3372C3BCD24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855AEC4-77F9-F44E-AF10-D517C4B655CE}" type="slidenum">
              <a:rPr lang="en-US" smtClean="0">
                <a:solidFill>
                  <a:prstClr val="white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  <a:lumOff val="3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ransition spd="slow">
    <p:randomBar dir="vert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0"/>
            <a:ext cx="7848600" cy="1752600"/>
          </a:xfrm>
        </p:spPr>
        <p:txBody>
          <a:bodyPr/>
          <a:lstStyle/>
          <a:p>
            <a:pPr algn="ctr"/>
            <a:r>
              <a:rPr kumimoji="1" lang="en-US" altLang="en-US" sz="2400" b="1" dirty="0">
                <a:solidFill>
                  <a:srgbClr val="0E0A99"/>
                </a:solidFill>
                <a:latin typeface="Times New Roman" pitchFamily="18" charset="0"/>
                <a:cs typeface="Times New Roman" pitchFamily="18" charset="0"/>
              </a:rPr>
              <a:t>NETW4005 </a:t>
            </a:r>
            <a:br>
              <a:rPr kumimoji="1" lang="en-US" altLang="en-US" sz="2400" b="1" dirty="0">
                <a:solidFill>
                  <a:srgbClr val="0E0A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1" lang="en-US" altLang="en-US" sz="2400" b="1" dirty="0">
                <a:solidFill>
                  <a:srgbClr val="0E0A99"/>
                </a:solidFill>
                <a:latin typeface="Times New Roman" pitchFamily="18" charset="0"/>
                <a:cs typeface="Times New Roman" pitchFamily="18" charset="0"/>
              </a:rPr>
              <a:t>COMPUTER SECURITY A</a:t>
            </a:r>
            <a:endParaRPr lang="en-AU" altLang="en-US" sz="2400" b="1" dirty="0">
              <a:solidFill>
                <a:srgbClr val="0E0A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2CC0A390-603D-4E60-94C3-236A19BF68F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609600" y="2349500"/>
            <a:ext cx="8534400" cy="107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/>
            <a:r>
              <a:rPr kumimoji="1" lang="en-US" altLang="en-US" sz="3200" b="1" cap="all" spc="-100" dirty="0">
                <a:solidFill>
                  <a:srgbClr val="0E0A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LECTURE – 2</a:t>
            </a:r>
          </a:p>
          <a:p>
            <a:pPr algn="ctr"/>
            <a:r>
              <a:rPr kumimoji="1" lang="en-US" altLang="en-US" sz="3200" b="1" cap="all" spc="-100" dirty="0">
                <a:solidFill>
                  <a:srgbClr val="0E0A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USER AUTHENTICATION</a:t>
            </a:r>
          </a:p>
        </p:txBody>
      </p:sp>
      <p:pic>
        <p:nvPicPr>
          <p:cNvPr id="79877" name="Picture 5" descr="ANd9GcQDo3KXkkhL0inIXubSfSqkZrIJuxT-S_heJH4QBHoiM7jrNB4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37063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79" name="Picture 7" descr="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581525"/>
            <a:ext cx="1584325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81" name="Picture 9" descr="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4508500"/>
            <a:ext cx="1584325" cy="158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505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DF28DF-2428-44E2-8A48-2CF528A27AF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4" y="404813"/>
            <a:ext cx="8893175" cy="3886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A widely used password security technique.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Use of hashed passwords and a salt value.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Found on all UNIX and other operating systems.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 Loading a new password: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The user selects or is assigned a password. 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Password combined with a fixed-length salt value.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Salt is a pseudorandom or random number.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PW &amp; salt serve as inputs to a hashing algorithm to produce a fixed-length hash code.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Hashed password then stored, together with a plaintext copy of the salt, in the password file for the corresponding user ID.</a:t>
            </a:r>
          </a:p>
          <a:p>
            <a:pPr>
              <a:lnSpc>
                <a:spcPct val="80000"/>
              </a:lnSpc>
            </a:pPr>
            <a:endParaRPr lang="en-US" alt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Verifying a password: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When a user attempts to log on to a system, the user provides an ID and a password.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OS uses the ID to retrieve the plaintext salt and the encrypted password.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The salt and user-supplied password are used as input to the encryption routine.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If the result matches the stored value, the password is accepted.</a:t>
            </a:r>
          </a:p>
        </p:txBody>
      </p:sp>
      <p:pic>
        <p:nvPicPr>
          <p:cNvPr id="83972" name="Picture 4" descr="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76672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1875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620688"/>
            <a:ext cx="72961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2.6 PASSWORD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CRACKING TECHNIQUES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03274" y="1484784"/>
            <a:ext cx="8301174" cy="20005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Dictionary attacks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a large dictionary of possible passwords and try each against the password file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password must be hashed using each salt value and then compared to stored hash values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3274" y="4005064"/>
            <a:ext cx="8301174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Rainbow table attacks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Pre-compute tables of hash values for all salts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mammoth table of hash values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countered by using a sufficiently large salt value and a sufficiently large hash length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838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C83C06-B754-46B0-8BD2-6D56929C481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29378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302703"/>
            <a:ext cx="6408712" cy="547117"/>
          </a:xfrm>
        </p:spPr>
        <p:txBody>
          <a:bodyPr anchorCtr="1">
            <a:normAutofit fontScale="90000"/>
          </a:bodyPr>
          <a:lstStyle/>
          <a:p>
            <a:r>
              <a:rPr lang="en-US" alt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2.7  USING BETTER PASSWORDS</a:t>
            </a:r>
            <a:endParaRPr lang="en-US" altLang="en-US" sz="3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836713"/>
            <a:ext cx="8507288" cy="5640288"/>
          </a:xfrm>
        </p:spPr>
        <p:txBody>
          <a:bodyPr>
            <a:noAutofit/>
          </a:bodyPr>
          <a:lstStyle/>
          <a:p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Clearly have problems with 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passwords</a:t>
            </a:r>
          </a:p>
          <a:p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Goal 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to eliminate guessable 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passwords</a:t>
            </a:r>
          </a:p>
          <a:p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the same time, easy for user to 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remember</a:t>
            </a:r>
          </a:p>
          <a:p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Four 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basic techniques: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User education 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Computer-generated passwords 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Reactive password checking </a:t>
            </a:r>
          </a:p>
          <a:p>
            <a:pPr marL="990600" lvl="1" indent="-533400">
              <a:buFont typeface="Wingdings" pitchFamily="2" charset="2"/>
              <a:buAutoNum type="arabicPeriod"/>
            </a:pP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Proactive password checking</a:t>
            </a:r>
          </a:p>
          <a:p>
            <a:pPr marL="609600" indent="-609600">
              <a:buFont typeface="Wingdings" pitchFamily="2" charset="2"/>
              <a:buNone/>
            </a:pPr>
            <a:endParaRPr lang="en-US" alt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User education:</a:t>
            </a:r>
          </a:p>
          <a:p>
            <a:pPr marL="609600" indent="-609600"/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Users can be told the importance of using hard-to-guess passwords.</a:t>
            </a:r>
          </a:p>
          <a:p>
            <a:pPr marL="609600" indent="-609600"/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Provide users with guidelines for selecting strong passwords.</a:t>
            </a:r>
          </a:p>
          <a:p>
            <a:pPr marL="609600" indent="-609600"/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Can be problematic when have a large user population.</a:t>
            </a:r>
          </a:p>
          <a:p>
            <a:pPr marL="609600" indent="-609600"/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Because many users will simply ignore the guidelines.</a:t>
            </a:r>
            <a:endParaRPr lang="en-US" alt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5" name="Picture 5" descr="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4091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28CD40-D7CD-48F2-800D-4B3458A7A71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333374"/>
            <a:ext cx="8568630" cy="590393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Computer-generated passwords: 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Poor acceptance by users.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Random in nature, users will not remember.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Reactive password checking: 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System periodically runs its own password cracker to find guessable passwords.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The system cancels any passwords that are guessed and notifies the user.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Can be costly in resources to implement.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Proactive password checking: 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User selects own password which the system then checks to see if it is allowable and, if not, rejects it.</a:t>
            </a:r>
          </a:p>
        </p:txBody>
      </p:sp>
      <p:pic>
        <p:nvPicPr>
          <p:cNvPr id="86020" name="Picture 4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3519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E081C5-15DF-4EFD-8B19-4DE8281C56C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533400"/>
            <a:ext cx="5832648" cy="619125"/>
          </a:xfrm>
        </p:spPr>
        <p:txBody>
          <a:bodyPr anchorCtr="1">
            <a:normAutofit fontScale="90000"/>
          </a:bodyPr>
          <a:lstStyle/>
          <a:p>
            <a:r>
              <a:rPr lang="en-US" alt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2.8 </a:t>
            </a:r>
            <a:r>
              <a:rPr lang="en-US" alt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TOKEN AUTHENTICATION</a:t>
            </a:r>
            <a:endParaRPr lang="en-US" altLang="en-US" sz="3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Objects that a user possesses for the purpose of user authentication are called tokens.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Token are of different forms, they are: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Embossed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: Raised characters only, on front, e.g. Old credit card.</a:t>
            </a:r>
          </a:p>
          <a:p>
            <a:pPr>
              <a:lnSpc>
                <a:spcPct val="80000"/>
              </a:lnSpc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Magnetic stripe: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Magnetic bar on back, characters on front, e.g.  Bank card.</a:t>
            </a:r>
          </a:p>
          <a:p>
            <a:pPr>
              <a:lnSpc>
                <a:spcPct val="80000"/>
              </a:lnSpc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Memory: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Has Electronic memory inside, e.g. Prepaid phone card.</a:t>
            </a:r>
          </a:p>
          <a:p>
            <a:pPr>
              <a:lnSpc>
                <a:spcPct val="80000"/>
              </a:lnSpc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Smartcard: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Has Electronic memory and processor inside, e.g. Biometric ID card</a:t>
            </a:r>
          </a:p>
        </p:txBody>
      </p:sp>
      <p:pic>
        <p:nvPicPr>
          <p:cNvPr id="17413" name="Picture 5" descr="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9131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0C19D0-28E0-4CED-A10D-5AA24CB657CE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512" y="533400"/>
            <a:ext cx="8280920" cy="619125"/>
          </a:xfrm>
        </p:spPr>
        <p:txBody>
          <a:bodyPr anchorCtr="1">
            <a:normAutofit fontScale="90000"/>
          </a:bodyPr>
          <a:lstStyle/>
          <a:p>
            <a:r>
              <a:rPr lang="en-US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2.8.1 </a:t>
            </a:r>
            <a:r>
              <a:rPr lang="en-US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MEMORY </a:t>
            </a:r>
            <a:r>
              <a:rPr lang="en-US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CARD / MAGNETIC STRIPS</a:t>
            </a:r>
            <a:endParaRPr lang="en-US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196975"/>
            <a:ext cx="5472112" cy="5245100"/>
          </a:xfrm>
        </p:spPr>
        <p:txBody>
          <a:bodyPr/>
          <a:lstStyle/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Store but do not process data</a:t>
            </a:r>
          </a:p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Magnetic stripe card, e.g. bank card</a:t>
            </a:r>
          </a:p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Electronic memory card</a:t>
            </a:r>
          </a:p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Used alone for physical access</a:t>
            </a:r>
          </a:p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With password/PIN for computer use</a:t>
            </a:r>
          </a:p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Drawbacks of memory cards include:</a:t>
            </a:r>
          </a:p>
          <a:p>
            <a:pPr lvl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Need special reader</a:t>
            </a:r>
          </a:p>
          <a:p>
            <a:pPr lvl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Loss of token issues</a:t>
            </a:r>
          </a:p>
          <a:p>
            <a:pPr lvl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User dissatisfaction</a:t>
            </a:r>
          </a:p>
        </p:txBody>
      </p:sp>
      <p:sp>
        <p:nvSpPr>
          <p:cNvPr id="18438" name="AutoShape 6" descr="2Q=="/>
          <p:cNvSpPr>
            <a:spLocks noChangeAspect="1" noChangeArrowheads="1"/>
          </p:cNvSpPr>
          <p:nvPr/>
        </p:nvSpPr>
        <p:spPr bwMode="auto">
          <a:xfrm>
            <a:off x="3586163" y="2490788"/>
            <a:ext cx="1971675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8439" name="Picture 7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89138"/>
            <a:ext cx="2692400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7674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3E2793-26F7-471E-A908-27B1F56D250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476251"/>
            <a:ext cx="6481415" cy="504478"/>
          </a:xfrm>
        </p:spPr>
        <p:txBody>
          <a:bodyPr anchorCtr="1">
            <a:normAutofit fontScale="90000"/>
          </a:bodyPr>
          <a:lstStyle/>
          <a:p>
            <a:r>
              <a:rPr lang="en-US" alt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2.8.2 SMARTCARD / EMBOSED</a:t>
            </a:r>
            <a:endParaRPr lang="en-US" altLang="en-US" sz="3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8137" y="1556792"/>
            <a:ext cx="8229600" cy="4454525"/>
          </a:xfrm>
        </p:spPr>
        <p:txBody>
          <a:bodyPr/>
          <a:lstStyle/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Credit-Card like </a:t>
            </a:r>
          </a:p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Has own processor, memory, I/O ports</a:t>
            </a:r>
          </a:p>
          <a:p>
            <a:pPr lvl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Wired or wireless access by reader	</a:t>
            </a:r>
          </a:p>
          <a:p>
            <a:pPr lvl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May have crypto co-processor</a:t>
            </a:r>
          </a:p>
          <a:p>
            <a:pPr lvl="1"/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ROM, EEPROM, RAM memory</a:t>
            </a:r>
          </a:p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Executes protocol to authenticate with reader/computer</a:t>
            </a:r>
          </a:p>
          <a:p>
            <a:r>
              <a:rPr lang="en-US" altLang="en-US" sz="2400">
                <a:latin typeface="Times New Roman" pitchFamily="18" charset="0"/>
                <a:cs typeface="Times New Roman" pitchFamily="18" charset="0"/>
              </a:rPr>
              <a:t>Also have USB dongles</a:t>
            </a:r>
          </a:p>
          <a:p>
            <a:pPr>
              <a:buFont typeface="Wingdings" pitchFamily="2" charset="2"/>
              <a:buNone/>
            </a:pPr>
            <a:endParaRPr lang="en-US" alt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4" descr="&#10;fig3.4.pdf                                                     00ABB570  Mnementh                      BEAE7A2F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39" t="9250" r="21477" b="36998"/>
          <a:stretch>
            <a:fillRect/>
          </a:stretch>
        </p:blipFill>
        <p:spPr bwMode="auto">
          <a:xfrm>
            <a:off x="5940425" y="1916113"/>
            <a:ext cx="3203575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 descr="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94188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3" name="Picture 7" descr="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433" y="574050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19417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C57DD4-8BD9-4507-B3F8-DA7214F875B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8137" y="576261"/>
            <a:ext cx="5807869" cy="576263"/>
          </a:xfrm>
        </p:spPr>
        <p:txBody>
          <a:bodyPr anchorCtr="1">
            <a:noAutofit/>
          </a:bodyPr>
          <a:lstStyle/>
          <a:p>
            <a:r>
              <a:rPr lang="en-US" alt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2.9  </a:t>
            </a:r>
            <a:r>
              <a:rPr lang="en-US" alt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BIOMETRIC AUTHENTICATION </a:t>
            </a:r>
            <a:endParaRPr lang="en-US" altLang="en-US" sz="2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052512"/>
            <a:ext cx="8229600" cy="2808535"/>
          </a:xfrm>
        </p:spPr>
        <p:txBody>
          <a:bodyPr>
            <a:noAutofit/>
          </a:bodyPr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Authenticate user based on one of their physical characteristics</a:t>
            </a:r>
          </a:p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Biometric authentication system authenticates an individual based on unique </a:t>
            </a:r>
          </a:p>
          <a:p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Physical characteristics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Fingerprints, hand geometry, facial characteristics, and retinal and iris patterns.</a:t>
            </a:r>
          </a:p>
          <a:p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Dynamic characteristics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like voiceprint and signature.</a:t>
            </a:r>
          </a:p>
          <a:p>
            <a:pPr>
              <a:buFont typeface="Wingdings" pitchFamily="2" charset="2"/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Picture 4" descr="&#10;fig3.6.pdf                                                     00ABB570  Mnementh                      BEAE7A2F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9" t="9250" r="17897" b="32373"/>
          <a:stretch>
            <a:fillRect/>
          </a:stretch>
        </p:blipFill>
        <p:spPr bwMode="auto">
          <a:xfrm>
            <a:off x="3635375" y="3716338"/>
            <a:ext cx="5021263" cy="259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14972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7" name="Picture 7" descr="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9002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E1C88E-C686-46D4-9966-DCA8406DF71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549275"/>
            <a:ext cx="8569325" cy="3886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 Facial characteristics: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	Characteristics based on location and shape of key facial features, such as eyes, eyebrows, nose, lips, and chin shape.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Fingerprints: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	The pattern of ridges and furrows on the surface of the fingertip.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Hand geometry: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	Identify features of hand,: e.g. shape, lengths &amp; widths of fingers.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Retinal pattern: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	Formed by veins beneath the retinal surface is unique.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	Uses digital image of the retinal pattern by projecting a low-intensity beam of visual or infrared light into the eye.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Signature: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Each individual has a unique style of handwriting, especially in signature.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7044" name="Picture 4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0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1434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8012FB-BAAB-40E7-8EB3-CEC12A0D0F8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277813"/>
            <a:ext cx="6507832" cy="774700"/>
          </a:xfrm>
        </p:spPr>
        <p:txBody>
          <a:bodyPr anchorCtr="1">
            <a:norm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2.9.1 </a:t>
            </a:r>
            <a:r>
              <a:rPr lang="en-US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OPERATION OF A BIOMETRIC SYSTEM</a:t>
            </a:r>
            <a:endParaRPr lang="en-US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Picture 4" descr="&#10;fig3.7.pdf                                                     00ABB570  Mnementh                      BEAE7A2F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3" t="1790" r="4633" b="17897"/>
          <a:stretch>
            <a:fillRect/>
          </a:stretch>
        </p:blipFill>
        <p:spPr bwMode="auto">
          <a:xfrm>
            <a:off x="468313" y="1196975"/>
            <a:ext cx="8424862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 descr="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5819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 USER AUTHENTICATION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MEANS OF 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AUTHENTICATION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 PASSWORD 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AUTHENTICATION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 PASSWORD VULNERABILITIES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 USE OF HASHED PASSWORDS – IN UNIX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2.6 PASSWORD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CRACKING TECHNIQUES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2.7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BETTER PASSWORDS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2.8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TOKEN AUTHENTICATION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2.9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BIOMETRIC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AUTHENTICATION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707181"/>
      </p:ext>
    </p:extLst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253F69-0D50-4EBE-9437-68D098909DC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04813"/>
            <a:ext cx="8642350" cy="41021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Operation of a biometric system.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Each users must first be 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enrolled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in the system.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For biometric system, the user presents a name and a password or PIN.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System senses some biometric characteristic of this user (e.g. fingerprint of right index finger).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The system digitizes the input and then extracts a set of features that can be stored as a number or set of numbers.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This set of numbers is referred to as the user’s template.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User authentication on a biometric system involves either 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verification or identification.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Verification is similar to a user logging on to a system by using a memory card or smart card coupled with a password or PIN.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Identification process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, the individual uses the biometric sensor but presents no additional information.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The system then compares the presented template with the set of stored templates. If there is a match, then this user is identified. Otherwise, the user is rejected. </a:t>
            </a:r>
          </a:p>
        </p:txBody>
      </p:sp>
      <p:pic>
        <p:nvPicPr>
          <p:cNvPr id="88068" name="Picture 4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8048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8C997-2B6D-4529-8663-276E8053D29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965" y="557212"/>
            <a:ext cx="5115099" cy="595313"/>
          </a:xfrm>
        </p:spPr>
        <p:txBody>
          <a:bodyPr anchorCtr="1">
            <a:normAutofit fontScale="90000"/>
          </a:bodyPr>
          <a:lstStyle/>
          <a:p>
            <a:r>
              <a:rPr lang="en-GB" altLang="en-US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2.1 USER AUTHENTICATION</a:t>
            </a:r>
            <a:endParaRPr lang="en-AU" altLang="en-US" sz="3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152525"/>
            <a:ext cx="8316216" cy="5084763"/>
          </a:xfrm>
        </p:spPr>
        <p:txBody>
          <a:bodyPr/>
          <a:lstStyle/>
          <a:p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RFC 2828 defines user authentication as:</a:t>
            </a:r>
          </a:p>
          <a:p>
            <a:r>
              <a:rPr lang="en-US" altLang="en-US" b="1" i="1" dirty="0">
                <a:latin typeface="Times New Roman" pitchFamily="18" charset="0"/>
                <a:cs typeface="Times New Roman" pitchFamily="18" charset="0"/>
              </a:rPr>
              <a:t>“The process of verifying an identity claimed by or for a system entity.</a:t>
            </a:r>
          </a:p>
          <a:p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Fundamental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security building block</a:t>
            </a:r>
          </a:p>
          <a:p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Basis of most types of access control &amp; for user accountability. </a:t>
            </a:r>
          </a:p>
          <a:p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User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authentication is distinct from message authentication. </a:t>
            </a:r>
          </a:p>
          <a:p>
            <a:r>
              <a:rPr lang="en-US" altLang="en-US" dirty="0" smtClean="0">
                <a:latin typeface="Times New Roman" pitchFamily="18" charset="0"/>
                <a:cs typeface="Times New Roman" pitchFamily="18" charset="0"/>
              </a:rPr>
              <a:t>User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authentication 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process consists of two steps: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1. Identification: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Presenting an identifier to the security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</a:rPr>
              <a:t>system.</a:t>
            </a:r>
          </a:p>
          <a:p>
            <a:pPr marL="609600" indent="-609600">
              <a:buFont typeface="Wingdings" pitchFamily="2" charset="2"/>
              <a:buNone/>
            </a:pPr>
            <a:endParaRPr lang="en-US" alt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Verification: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 Binding entity (person) and identifier</a:t>
            </a:r>
          </a:p>
        </p:txBody>
      </p:sp>
      <p:pic>
        <p:nvPicPr>
          <p:cNvPr id="4101" name="Picture 5" descr="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08182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F745-AA1A-4029-A90D-1CA56075A84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6876256" cy="523875"/>
          </a:xfrm>
        </p:spPr>
        <p:txBody>
          <a:bodyPr anchorCtr="1">
            <a:normAutofit/>
          </a:bodyPr>
          <a:lstStyle/>
          <a:p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2.2 MEANS OF </a:t>
            </a:r>
            <a:r>
              <a:rPr kumimoji="1" lang="en-GB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USER AUTHENTICATION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213" y="1152525"/>
            <a:ext cx="8713787" cy="53482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Four general means of authenticating a user's identity are</a:t>
            </a:r>
          </a:p>
          <a:p>
            <a:pPr>
              <a:lnSpc>
                <a:spcPct val="80000"/>
              </a:lnSpc>
            </a:pPr>
            <a:endParaRPr lang="en-US" altLang="en-US" sz="2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Individual knows: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 Includes a password, a personal identification number (PIN), or answers to a prearranged set of questions.</a:t>
            </a:r>
          </a:p>
          <a:p>
            <a:pPr>
              <a:lnSpc>
                <a:spcPct val="80000"/>
              </a:lnSpc>
            </a:pPr>
            <a:endParaRPr lang="en-US" altLang="en-US" sz="2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Individual possesses: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 Includes electronic keycards, smart cards, and physical keys.  Also known as a </a:t>
            </a:r>
            <a:r>
              <a:rPr lang="en-US" altLang="en-US" sz="2200" i="1" dirty="0">
                <a:latin typeface="Times New Roman" pitchFamily="18" charset="0"/>
                <a:cs typeface="Times New Roman" pitchFamily="18" charset="0"/>
              </a:rPr>
              <a:t>token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en-US" sz="2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Individual is (static biometrics):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 Includes recognition by fingerprint, retina, and face.</a:t>
            </a:r>
          </a:p>
          <a:p>
            <a:pPr>
              <a:lnSpc>
                <a:spcPct val="80000"/>
              </a:lnSpc>
            </a:pPr>
            <a:endParaRPr lang="en-US" altLang="en-US" sz="2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Individual does (dynamic biometrics):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 Examples include recognition by voice pattern, handwriting characteristics, and typing rhythm.</a:t>
            </a:r>
          </a:p>
          <a:p>
            <a:pPr>
              <a:lnSpc>
                <a:spcPct val="80000"/>
              </a:lnSpc>
            </a:pPr>
            <a:endParaRPr lang="en-US" alt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can use alone or combined</a:t>
            </a:r>
          </a:p>
          <a:p>
            <a:pPr>
              <a:lnSpc>
                <a:spcPct val="80000"/>
              </a:lnSpc>
            </a:pP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all can provide user authentication &amp; have issues.</a:t>
            </a:r>
          </a:p>
        </p:txBody>
      </p:sp>
      <p:pic>
        <p:nvPicPr>
          <p:cNvPr id="5125" name="Picture 5" descr="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4414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ED5AD-77DA-4F21-9CB5-2ED11F81694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897" y="548680"/>
            <a:ext cx="7237193" cy="619125"/>
          </a:xfrm>
        </p:spPr>
        <p:txBody>
          <a:bodyPr anchorCtr="1"/>
          <a:lstStyle/>
          <a:p>
            <a:r>
              <a:rPr lang="en-US" alt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2.3 PASSWORD </a:t>
            </a:r>
            <a:r>
              <a:rPr kumimoji="1" lang="en-GB" alt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AUTHENTICATION</a:t>
            </a:r>
            <a:endParaRPr lang="en-US" altLang="en-US" sz="3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Widely used user authentication method</a:t>
            </a:r>
          </a:p>
          <a:p>
            <a:pPr lvl="1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User provides name/login and password</a:t>
            </a:r>
          </a:p>
          <a:p>
            <a:pPr lvl="1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System compares password with that saved for specified login</a:t>
            </a:r>
          </a:p>
          <a:p>
            <a:pPr lvl="1"/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Authenticates ID of user logging and</a:t>
            </a:r>
          </a:p>
          <a:p>
            <a:pPr lvl="1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That the user is authorized to access system</a:t>
            </a:r>
          </a:p>
          <a:p>
            <a:pPr lvl="1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Determines the user’s privileges</a:t>
            </a:r>
          </a:p>
          <a:p>
            <a:pPr lvl="1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Is used in Discretionary Access Contro</a:t>
            </a:r>
            <a:r>
              <a:rPr lang="en-US" altLang="en-US" sz="2400" u="sng" dirty="0">
                <a:latin typeface="Times New Roman" pitchFamily="18" charset="0"/>
                <a:cs typeface="Times New Roman" pitchFamily="18" charset="0"/>
              </a:rPr>
              <a:t>l</a:t>
            </a:r>
          </a:p>
        </p:txBody>
      </p:sp>
      <p:pic>
        <p:nvPicPr>
          <p:cNvPr id="6149" name="Picture 5" descr="ANd9GcQDo3KXkkhL0inIXubSfSqkZrIJuxT-S_heJH4QBHoiM7jrNB4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868863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387" y="692696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24137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04664"/>
            <a:ext cx="62573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2.4 PASSWORD VULNERABILITIES 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864924"/>
              </p:ext>
            </p:extLst>
          </p:nvPr>
        </p:nvGraphicFramePr>
        <p:xfrm>
          <a:off x="457200" y="989439"/>
          <a:ext cx="8229600" cy="5487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94793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2D0633-EFA4-4601-9B4F-405E78D74C4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512" y="576262"/>
            <a:ext cx="8784976" cy="59490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Following are the attack </a:t>
            </a:r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strategies: </a:t>
            </a:r>
            <a:endParaRPr lang="en-US" alt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altLang="en-US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Offline dictionary attack: </a:t>
            </a:r>
          </a:p>
          <a:p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A hacker gain access to the system password file.</a:t>
            </a:r>
          </a:p>
          <a:p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Compares the password hashes against hashes of commonly used passwords.</a:t>
            </a:r>
          </a:p>
          <a:p>
            <a:endParaRPr lang="en-US" alt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Specific account attack:</a:t>
            </a:r>
          </a:p>
          <a:p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Attacker targets a specific account &amp;submits password guesses until the correct password is discovered.</a:t>
            </a:r>
          </a:p>
          <a:p>
            <a:pPr>
              <a:buFont typeface="Wingdings" pitchFamily="2" charset="2"/>
              <a:buNone/>
            </a:pPr>
            <a:endParaRPr lang="en-US" alt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 Popular password </a:t>
            </a:r>
            <a:r>
              <a:rPr lang="en-US" alt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attack / Against single user:</a:t>
            </a:r>
            <a:endParaRPr lang="en-US" altLang="en-US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The attacker chooses a popular password and tries it.</a:t>
            </a:r>
          </a:p>
          <a:p>
            <a:r>
              <a:rPr lang="en-US" altLang="en-US" sz="2200" dirty="0" smtClean="0">
                <a:latin typeface="Times New Roman" pitchFamily="18" charset="0"/>
                <a:cs typeface="Times New Roman" pitchFamily="18" charset="0"/>
              </a:rPr>
              <a:t>Attacker </a:t>
            </a:r>
            <a:r>
              <a:rPr lang="en-US" altLang="en-US" sz="2200" dirty="0">
                <a:latin typeface="Times New Roman" pitchFamily="18" charset="0"/>
                <a:cs typeface="Times New Roman" pitchFamily="18" charset="0"/>
              </a:rPr>
              <a:t>attempts to gain knowledge about the account holder and system password policies and uses that knowledge to guess the password.</a:t>
            </a:r>
          </a:p>
        </p:txBody>
      </p:sp>
      <p:pic>
        <p:nvPicPr>
          <p:cNvPr id="7173" name="Picture 5" descr="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76672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088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B33C16-6CA9-4086-BFDD-CE59794519C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764704"/>
            <a:ext cx="8435280" cy="5712296"/>
          </a:xfrm>
        </p:spPr>
        <p:txBody>
          <a:bodyPr>
            <a:norm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 Workstation hijacking:</a:t>
            </a:r>
          </a:p>
          <a:p>
            <a:pPr marL="609600" indent="-609600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The attacker waits until a logged-in workstation is unattended.</a:t>
            </a:r>
          </a:p>
          <a:p>
            <a:pPr marL="609600" indent="-609600">
              <a:buFont typeface="Wingdings" pitchFamily="2" charset="2"/>
              <a:buNone/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 Exploiting user mistakes:</a:t>
            </a:r>
          </a:p>
          <a:p>
            <a:pPr marL="609600" indent="-609600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User is more likely to write it down passwords, because it is difficult to remember.</a:t>
            </a:r>
          </a:p>
          <a:p>
            <a:pPr marL="609600" indent="-609600">
              <a:buFont typeface="Wingdings" pitchFamily="2" charset="2"/>
              <a:buNone/>
            </a:pPr>
            <a:endParaRPr lang="en-US" alt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Exploiting multiple password use.</a:t>
            </a:r>
          </a:p>
          <a:p>
            <a:pPr marL="609600" indent="-609600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Similar password for a many applications</a:t>
            </a:r>
          </a:p>
          <a:p>
            <a:pPr marL="609600" indent="-609600">
              <a:buFont typeface="Wingdings" pitchFamily="2" charset="2"/>
              <a:buNone/>
            </a:pPr>
            <a:endParaRPr lang="en-US" alt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Electronic monitoring:</a:t>
            </a:r>
          </a:p>
          <a:p>
            <a:pPr marL="609600" indent="-609600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If a password is communicated across a network to log on to a remote system, it is vulnerable to eavesdropping.</a:t>
            </a:r>
          </a:p>
        </p:txBody>
      </p:sp>
      <p:pic>
        <p:nvPicPr>
          <p:cNvPr id="8197" name="Picture 5" descr="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76263"/>
            <a:ext cx="1008509" cy="50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5892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0290C7-754F-4018-B11B-294B5B8FBEF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8925" y="188913"/>
            <a:ext cx="7379419" cy="919162"/>
          </a:xfrm>
        </p:spPr>
        <p:txBody>
          <a:bodyPr anchorCtr="1">
            <a:normAutofit/>
          </a:bodyPr>
          <a:lstStyle/>
          <a:p>
            <a:r>
              <a:rPr lang="en-US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2.5 USE OF HASHED PASSWORDS – IN UNIX</a:t>
            </a:r>
            <a:endParaRPr lang="en-US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4" descr="&#10;fig3.1.pdf                                                     00ABB570  Mnementh                      BEAE7A2F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3" t="3580" r="4633" b="10739"/>
          <a:stretch>
            <a:fillRect/>
          </a:stretch>
        </p:blipFill>
        <p:spPr bwMode="auto">
          <a:xfrm>
            <a:off x="755650" y="1196975"/>
            <a:ext cx="7848600" cy="511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047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63177</TotalTime>
  <Words>1377</Words>
  <Application>Microsoft Office PowerPoint</Application>
  <PresentationFormat>On-screen Show (4:3)</PresentationFormat>
  <Paragraphs>220</Paragraphs>
  <Slides>20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Clarity</vt:lpstr>
      <vt:lpstr>NETW4005  COMPUTER SECURITY A</vt:lpstr>
      <vt:lpstr>CONTENT</vt:lpstr>
      <vt:lpstr>2.1 USER AUTHENTICATION</vt:lpstr>
      <vt:lpstr>2.2 MEANS OF USER AUTHENTICATION </vt:lpstr>
      <vt:lpstr>2.3 PASSWORD AUTHENTICATION</vt:lpstr>
      <vt:lpstr>PowerPoint Presentation</vt:lpstr>
      <vt:lpstr>PowerPoint Presentation</vt:lpstr>
      <vt:lpstr>PowerPoint Presentation</vt:lpstr>
      <vt:lpstr>2.5 USE OF HASHED PASSWORDS – IN UNIX</vt:lpstr>
      <vt:lpstr>PowerPoint Presentation</vt:lpstr>
      <vt:lpstr>PowerPoint Presentation</vt:lpstr>
      <vt:lpstr>2.7  USING BETTER PASSWORDS</vt:lpstr>
      <vt:lpstr>PowerPoint Presentation</vt:lpstr>
      <vt:lpstr>2.8 TOKEN AUTHENTICATION</vt:lpstr>
      <vt:lpstr>2.8.1 MEMORY CARD / MAGNETIC STRIPS</vt:lpstr>
      <vt:lpstr>2.8.2 SMARTCARD / EMBOSED</vt:lpstr>
      <vt:lpstr>2.9  BIOMETRIC AUTHENTICATION </vt:lpstr>
      <vt:lpstr>PowerPoint Presentation</vt:lpstr>
      <vt:lpstr>2.9.1 OPERATION OF A BIOMETRIC SYSTEM</vt:lpstr>
      <vt:lpstr>PowerPoint Presentation</vt:lpstr>
    </vt:vector>
  </TitlesOfParts>
  <Manager/>
  <Company>Computer Science, UNSW@ADFA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Security: Principles and Practice, 1/e</dc:title>
  <dc:subject>Chapter 3 Lecture Overheads</dc:subject>
  <dc:creator>Dr Lawrie Brown</dc:creator>
  <cp:keywords/>
  <dc:description/>
  <cp:lastModifiedBy>User</cp:lastModifiedBy>
  <cp:revision>215</cp:revision>
  <dcterms:created xsi:type="dcterms:W3CDTF">2012-03-07T02:43:26Z</dcterms:created>
  <dcterms:modified xsi:type="dcterms:W3CDTF">2015-12-23T07:27:24Z</dcterms:modified>
  <cp:category/>
</cp:coreProperties>
</file>