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7" r:id="rId1"/>
  </p:sldMasterIdLst>
  <p:sldIdLst>
    <p:sldId id="256" r:id="rId2"/>
    <p:sldId id="271" r:id="rId3"/>
    <p:sldId id="272" r:id="rId4"/>
    <p:sldId id="277" r:id="rId5"/>
    <p:sldId id="273" r:id="rId6"/>
    <p:sldId id="275" r:id="rId7"/>
    <p:sldId id="276" r:id="rId8"/>
    <p:sldId id="278" r:id="rId9"/>
    <p:sldId id="279" r:id="rId10"/>
    <p:sldId id="280" r:id="rId11"/>
    <p:sldId id="281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me" initials="H" lastIdx="1" clrIdx="0">
    <p:extLst>
      <p:ext uri="{19B8F6BF-5375-455C-9EA6-DF929625EA0E}">
        <p15:presenceInfo xmlns="" xmlns:p15="http://schemas.microsoft.com/office/powerpoint/2012/main" userId="Hom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4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103632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9144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B3F20-B960-4072-BD21-A040FD6FD41B}" type="datetimeFigureOut">
              <a:rPr lang="en-US" smtClean="0"/>
              <a:t>21/10/2016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2E7589E-2093-498C-98C0-A7839291F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B3F20-B960-4072-BD21-A040FD6FD41B}" type="datetimeFigureOut">
              <a:rPr lang="en-US" smtClean="0"/>
              <a:t>21/10/2016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589E-2093-498C-98C0-A7839291F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B3F20-B960-4072-BD21-A040FD6FD41B}" type="datetimeFigureOut">
              <a:rPr lang="en-US" smtClean="0"/>
              <a:t>21/10/2016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589E-2093-498C-98C0-A7839291F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B3F20-B960-4072-BD21-A040FD6FD41B}" type="datetimeFigureOut">
              <a:rPr lang="en-US" smtClean="0"/>
              <a:t>21/10/2016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589E-2093-498C-98C0-A7839291F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1"/>
            <a:ext cx="10363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B3F20-B960-4072-BD21-A040FD6FD41B}" type="datetimeFigureOut">
              <a:rPr lang="en-US" smtClean="0"/>
              <a:t>21/10/2016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E7589E-2093-498C-98C0-A7839291F03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B3F20-B960-4072-BD21-A040FD6FD41B}" type="datetimeFigureOut">
              <a:rPr lang="en-US" smtClean="0"/>
              <a:t>21/10/2016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589E-2093-498C-98C0-A7839291F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B3F20-B960-4072-BD21-A040FD6FD41B}" type="datetimeFigureOut">
              <a:rPr lang="en-US" smtClean="0"/>
              <a:t>21/10/2016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589E-2093-498C-98C0-A7839291F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B3F20-B960-4072-BD21-A040FD6FD41B}" type="datetimeFigureOut">
              <a:rPr lang="en-US" smtClean="0"/>
              <a:t>21/10/2016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589E-2093-498C-98C0-A7839291F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B3F20-B960-4072-BD21-A040FD6FD41B}" type="datetimeFigureOut">
              <a:rPr lang="en-US" smtClean="0"/>
              <a:t>21/10/2016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589E-2093-498C-98C0-A7839291F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B3F20-B960-4072-BD21-A040FD6FD41B}" type="datetimeFigureOut">
              <a:rPr lang="en-US" smtClean="0"/>
              <a:t>21/10/2016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7589E-2093-498C-98C0-A7839291F03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B3F20-B960-4072-BD21-A040FD6FD41B}" type="datetimeFigureOut">
              <a:rPr lang="en-US" smtClean="0"/>
              <a:t>21/10/2016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2E7589E-2093-498C-98C0-A7839291F03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77216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16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44B3F20-B960-4072-BD21-A040FD6FD41B}" type="datetimeFigureOut">
              <a:rPr lang="en-US" smtClean="0"/>
              <a:t>21/10/2016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11189124" y="5824644"/>
            <a:ext cx="131572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92E7589E-2093-498C-98C0-A7839291F03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001499" y="0"/>
            <a:ext cx="190501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001499" y="1371600"/>
            <a:ext cx="190501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  <p:sldLayoutId id="2147483979" r:id="rId2"/>
    <p:sldLayoutId id="2147483980" r:id="rId3"/>
    <p:sldLayoutId id="2147483981" r:id="rId4"/>
    <p:sldLayoutId id="2147483982" r:id="rId5"/>
    <p:sldLayoutId id="2147483983" r:id="rId6"/>
    <p:sldLayoutId id="2147483984" r:id="rId7"/>
    <p:sldLayoutId id="2147483985" r:id="rId8"/>
    <p:sldLayoutId id="2147483986" r:id="rId9"/>
    <p:sldLayoutId id="2147483987" r:id="rId10"/>
    <p:sldLayoutId id="214748398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nymotion.com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ndroid.com/sdk/installing/index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acle.com/technetwork/java/javase/downloads/index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eveloper.android.com/sdk/index.html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52727"/>
            <a:ext cx="12192000" cy="1825096"/>
          </a:xfrm>
        </p:spPr>
        <p:txBody>
          <a:bodyPr>
            <a:noAutofit/>
          </a:bodyPr>
          <a:lstStyle/>
          <a:p>
            <a:pPr algn="ctr"/>
            <a:r>
              <a:rPr lang="en-US" sz="3600" cap="none" dirty="0" smtClean="0"/>
              <a:t>Mobile Application Development</a:t>
            </a:r>
            <a:r>
              <a:rPr lang="en-US" sz="3600" cap="none" dirty="0"/>
              <a:t/>
            </a:r>
            <a:br>
              <a:rPr lang="en-US" sz="3600" cap="none" dirty="0"/>
            </a:br>
            <a:r>
              <a:rPr lang="en-US" sz="3600" cap="none" dirty="0" smtClean="0"/>
              <a:t/>
            </a:r>
            <a:br>
              <a:rPr lang="en-US" sz="3600" cap="none" dirty="0" smtClean="0"/>
            </a:br>
            <a:r>
              <a:rPr lang="en-US" sz="3600" cap="none" dirty="0" smtClean="0">
                <a:solidFill>
                  <a:srgbClr val="C00000"/>
                </a:solidFill>
              </a:rPr>
              <a:t>BSCS-7</a:t>
            </a:r>
            <a:r>
              <a:rPr lang="en-US" sz="3200" cap="none" dirty="0" smtClean="0">
                <a:solidFill>
                  <a:srgbClr val="C00000"/>
                </a:solidFill>
              </a:rPr>
              <a:t/>
            </a:r>
            <a:br>
              <a:rPr lang="en-US" sz="3200" cap="none" dirty="0" smtClean="0">
                <a:solidFill>
                  <a:srgbClr val="C00000"/>
                </a:solidFill>
              </a:rPr>
            </a:br>
            <a:r>
              <a:rPr lang="en-US" sz="3200" cap="none" dirty="0" smtClean="0"/>
              <a:t/>
            </a:r>
            <a:br>
              <a:rPr lang="en-US" sz="3200" cap="none" dirty="0" smtClean="0"/>
            </a:br>
            <a:r>
              <a:rPr lang="en-US" sz="3200" cap="none" dirty="0" smtClean="0"/>
              <a:t/>
            </a:r>
            <a:br>
              <a:rPr lang="en-US" sz="3200" cap="none" dirty="0" smtClean="0"/>
            </a:br>
            <a:r>
              <a:rPr lang="en-US" sz="3200" cap="none" dirty="0" smtClean="0"/>
              <a:t>Lecture # 1</a:t>
            </a:r>
            <a:br>
              <a:rPr lang="en-US" sz="3200" cap="none" dirty="0" smtClean="0"/>
            </a:br>
            <a:endParaRPr lang="en-US" sz="3200" cap="none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858" y="3014682"/>
            <a:ext cx="4523402" cy="3135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8254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762" y="44181"/>
            <a:ext cx="988128" cy="2625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89939"/>
            <a:ext cx="11990439" cy="1666568"/>
          </a:xfrm>
        </p:spPr>
        <p:txBody>
          <a:bodyPr>
            <a:no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b="0" dirty="0"/>
              <a:t>The Android SDK includes a mobile device emulator — a virtual mobile device that runs on your computer. The emulator lets you develop and test Android applications without using a physical device</a:t>
            </a:r>
            <a:r>
              <a:rPr lang="en-US" b="0" dirty="0" smtClean="0"/>
              <a:t>.</a:t>
            </a:r>
          </a:p>
          <a:p>
            <a:pPr algn="just"/>
            <a:r>
              <a:rPr lang="en-US" dirty="0" smtClean="0"/>
              <a:t>Limitations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b="0" dirty="0" smtClean="0"/>
              <a:t>No </a:t>
            </a:r>
            <a:r>
              <a:rPr lang="en-US" b="0" dirty="0"/>
              <a:t>support for placing or receiving actual phone calls. You can simulate phone calls (placed and received) through the emulator console, however.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b="0" dirty="0"/>
              <a:t>No support for USB connections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b="0" dirty="0"/>
              <a:t>No support for device-attached headphones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b="0" dirty="0"/>
              <a:t>No support for determining network connected state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b="0" dirty="0" smtClean="0"/>
              <a:t>No </a:t>
            </a:r>
            <a:r>
              <a:rPr lang="en-US" b="0" dirty="0"/>
              <a:t>support for determining SD card insert/eject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b="0" dirty="0"/>
              <a:t>No support for Bluetooth</a:t>
            </a:r>
            <a:endParaRPr lang="en-US" b="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73755"/>
            <a:ext cx="12192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cap="none" dirty="0">
                <a:solidFill>
                  <a:srgbClr val="C00000"/>
                </a:solidFill>
              </a:rPr>
              <a:t>Android Emulator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-24576" y="5328966"/>
            <a:ext cx="12192000" cy="157327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itchFamily="34" charset="0"/>
              <a:buChar char="•"/>
            </a:pPr>
            <a:r>
              <a:rPr lang="en-US" b="0" dirty="0" smtClean="0"/>
              <a:t>The AVD Manager provides a graphical user interface in which you can create and manage Android Virtual Devices (AVDs), which are required by the Android Emulator.</a:t>
            </a:r>
          </a:p>
          <a:p>
            <a:r>
              <a:rPr lang="en-US" dirty="0" smtClean="0"/>
              <a:t>Android Studio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smtClean="0"/>
              <a:t>Tools &gt; Android &gt; AVD Manager</a:t>
            </a:r>
          </a:p>
          <a:p>
            <a:pPr marL="342900" indent="-342900">
              <a:buFont typeface="Arial" pitchFamily="34" charset="0"/>
              <a:buChar char="•"/>
            </a:pPr>
            <a:endParaRPr lang="en-US" b="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24576" y="4812783"/>
            <a:ext cx="12192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cap="none" dirty="0" smtClean="0">
                <a:solidFill>
                  <a:srgbClr val="C00000"/>
                </a:solidFill>
              </a:rPr>
              <a:t>AVD Manager</a:t>
            </a:r>
            <a:endParaRPr lang="en-US" sz="2800" cap="none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483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762" y="44181"/>
            <a:ext cx="988128" cy="2625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93174"/>
            <a:ext cx="12192000" cy="6164825"/>
          </a:xfrm>
        </p:spPr>
        <p:txBody>
          <a:bodyPr>
            <a:normAutofit/>
          </a:bodyPr>
          <a:lstStyle/>
          <a:p>
            <a:r>
              <a:rPr lang="en-US" dirty="0" err="1" smtClean="0"/>
              <a:t>Genymotion</a:t>
            </a:r>
            <a:endParaRPr lang="en-US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b="0" dirty="0" smtClean="0"/>
              <a:t>It </a:t>
            </a:r>
            <a:r>
              <a:rPr lang="en-US" b="0" dirty="0"/>
              <a:t>is  a</a:t>
            </a:r>
            <a:r>
              <a:rPr lang="en-US" b="0" dirty="0" smtClean="0"/>
              <a:t> fast third party Android </a:t>
            </a:r>
            <a:r>
              <a:rPr lang="en-US" b="0" dirty="0"/>
              <a:t>emulator for app testing and </a:t>
            </a:r>
            <a:r>
              <a:rPr lang="en-US" b="0" dirty="0" smtClean="0"/>
              <a:t>presentation on Windows that </a:t>
            </a:r>
            <a:r>
              <a:rPr lang="en-US" b="0" dirty="0"/>
              <a:t>can be used instead of the default Android emulator. In some cases it's as good as or better than developing on actual devices</a:t>
            </a:r>
            <a:r>
              <a:rPr lang="en-US" b="0" dirty="0" smtClean="0"/>
              <a:t>!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 smtClean="0"/>
              <a:t>Visit </a:t>
            </a:r>
            <a:r>
              <a:rPr lang="en-US" b="0" dirty="0" smtClean="0">
                <a:hlinkClick r:id="rId3"/>
              </a:rPr>
              <a:t>https</a:t>
            </a:r>
            <a:r>
              <a:rPr lang="en-US" b="0" dirty="0">
                <a:hlinkClick r:id="rId3"/>
              </a:rPr>
              <a:t>://</a:t>
            </a:r>
            <a:r>
              <a:rPr lang="en-US" b="0" dirty="0" smtClean="0">
                <a:hlinkClick r:id="rId3"/>
              </a:rPr>
              <a:t>www.genymotion.com</a:t>
            </a:r>
            <a:endParaRPr lang="en-US" b="0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0" dirty="0" smtClean="0"/>
              <a:t>Click Free version. Click </a:t>
            </a:r>
            <a:r>
              <a:rPr lang="en-US" b="0" i="1" dirty="0" smtClean="0"/>
              <a:t>Get </a:t>
            </a:r>
            <a:r>
              <a:rPr lang="en-US" b="0" i="1" dirty="0" err="1" smtClean="0"/>
              <a:t>Genymotion</a:t>
            </a:r>
            <a:r>
              <a:rPr lang="en-US" b="0" i="1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 smtClean="0"/>
              <a:t>Create a </a:t>
            </a:r>
            <a:r>
              <a:rPr lang="en-US" b="0" dirty="0" err="1" smtClean="0"/>
              <a:t>Genymotion</a:t>
            </a:r>
            <a:r>
              <a:rPr lang="en-US" b="0" dirty="0" smtClean="0"/>
              <a:t> account, sign in.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 smtClean="0"/>
              <a:t>Download and install </a:t>
            </a:r>
            <a:r>
              <a:rPr lang="en-US" b="0" dirty="0" err="1" smtClean="0"/>
              <a:t>Genymotion</a:t>
            </a:r>
            <a:r>
              <a:rPr lang="en-US" b="0" dirty="0" smtClean="0"/>
              <a:t>.</a:t>
            </a:r>
          </a:p>
          <a:p>
            <a:r>
              <a:rPr lang="en-US" dirty="0" smtClean="0"/>
              <a:t>Run </a:t>
            </a:r>
            <a:r>
              <a:rPr lang="en-US" dirty="0" err="1" smtClean="0"/>
              <a:t>Genymotion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0" dirty="0" smtClean="0"/>
              <a:t>First time you have to sign in with your credentials. It will connect with cloud and provide available virtual devices.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 smtClean="0"/>
              <a:t>Add your desired virtual device.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21235"/>
            <a:ext cx="12192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cap="none" dirty="0" smtClean="0">
                <a:solidFill>
                  <a:srgbClr val="C00000"/>
                </a:solidFill>
              </a:rPr>
              <a:t>Optional Installation - </a:t>
            </a:r>
            <a:r>
              <a:rPr lang="en-US" sz="2800" cap="none" dirty="0" err="1" smtClean="0">
                <a:solidFill>
                  <a:srgbClr val="C00000"/>
                </a:solidFill>
              </a:rPr>
              <a:t>Genymotion</a:t>
            </a:r>
            <a:endParaRPr lang="en-US" sz="2800" cap="none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57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465" y="1114886"/>
            <a:ext cx="4876800" cy="374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3498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762" y="44181"/>
            <a:ext cx="988128" cy="2625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18325"/>
            <a:ext cx="12192000" cy="681029"/>
          </a:xfrm>
        </p:spPr>
        <p:txBody>
          <a:bodyPr>
            <a:normAutofit/>
          </a:bodyPr>
          <a:lstStyle/>
          <a:p>
            <a:pPr algn="ctr"/>
            <a:r>
              <a:rPr lang="en-US" sz="2800" cap="none" dirty="0" smtClean="0"/>
              <a:t>Compulsory Reading Material</a:t>
            </a:r>
            <a:endParaRPr lang="en-US" sz="28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73120"/>
            <a:ext cx="12192000" cy="1445278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Android™ Developer’s Cookbook-Building Applications with the Android SDK,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b="0" dirty="0" smtClean="0"/>
              <a:t>by </a:t>
            </a:r>
            <a:r>
              <a:rPr lang="en-US" b="0" dirty="0"/>
              <a:t>Ronan Schwarz, Phil </a:t>
            </a:r>
            <a:r>
              <a:rPr lang="en-US" b="0" dirty="0" err="1"/>
              <a:t>Dutson</a:t>
            </a:r>
            <a:r>
              <a:rPr lang="en-US" b="0" dirty="0"/>
              <a:t>, James Steele, Nelson To (2nd Edition</a:t>
            </a:r>
            <a:r>
              <a:rPr lang="en-US" b="0" dirty="0" smtClean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Learning </a:t>
            </a:r>
            <a:r>
              <a:rPr lang="en-US" dirty="0"/>
              <a:t>Android (O’Reilly publisher) </a:t>
            </a:r>
            <a:r>
              <a:rPr lang="en-US" b="0" dirty="0"/>
              <a:t>by Marko </a:t>
            </a:r>
            <a:r>
              <a:rPr lang="en-US" b="0" dirty="0" err="1"/>
              <a:t>Garenta</a:t>
            </a:r>
            <a:endParaRPr lang="en-US" b="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03251"/>
            <a:ext cx="12192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cap="none" dirty="0" smtClean="0"/>
              <a:t>Prerequisites</a:t>
            </a:r>
            <a:endParaRPr lang="en-US" sz="2800" cap="none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3495291"/>
            <a:ext cx="12192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cap="none" dirty="0" smtClean="0"/>
              <a:t>Assessment &amp; Evaluation Criteria</a:t>
            </a:r>
            <a:endParaRPr lang="en-US" sz="2800" cap="none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4763" y="4262217"/>
            <a:ext cx="7565908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Quizzes		</a:t>
            </a:r>
            <a:r>
              <a:rPr lang="en-US" dirty="0" smtClean="0"/>
              <a:t>10 </a:t>
            </a:r>
            <a:r>
              <a:rPr lang="en-US" dirty="0"/>
              <a:t>% </a:t>
            </a:r>
          </a:p>
          <a:p>
            <a:r>
              <a:rPr lang="en-US" dirty="0" smtClean="0"/>
              <a:t>Assignments	</a:t>
            </a:r>
            <a:r>
              <a:rPr lang="en-US" dirty="0" smtClean="0"/>
              <a:t>10 </a:t>
            </a:r>
            <a:r>
              <a:rPr lang="en-US" dirty="0"/>
              <a:t>% </a:t>
            </a:r>
          </a:p>
          <a:p>
            <a:r>
              <a:rPr lang="en-US" dirty="0"/>
              <a:t>Mid Term		</a:t>
            </a:r>
            <a:r>
              <a:rPr lang="en-US" dirty="0" smtClean="0"/>
              <a:t>20 </a:t>
            </a:r>
            <a:r>
              <a:rPr lang="en-US" dirty="0"/>
              <a:t>%</a:t>
            </a:r>
          </a:p>
          <a:p>
            <a:r>
              <a:rPr lang="en-US" dirty="0"/>
              <a:t>Project		</a:t>
            </a:r>
            <a:r>
              <a:rPr lang="en-US" dirty="0" smtClean="0"/>
              <a:t>10 %</a:t>
            </a:r>
          </a:p>
          <a:p>
            <a:r>
              <a:rPr lang="en-US" dirty="0" smtClean="0"/>
              <a:t>Final </a:t>
            </a:r>
            <a:r>
              <a:rPr lang="en-US" dirty="0"/>
              <a:t>Term		50 % 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  <a:p>
            <a:r>
              <a:rPr lang="en-US" sz="2000" b="1" dirty="0" smtClean="0">
                <a:latin typeface="Adobe Heiti Std R" pitchFamily="34" charset="-128"/>
                <a:ea typeface="Adobe Heiti Std R" pitchFamily="34" charset="-128"/>
              </a:rPr>
              <a:t>Total:	            	</a:t>
            </a:r>
            <a:r>
              <a:rPr lang="en-US" sz="2000" b="1" dirty="0" smtClean="0">
                <a:latin typeface="Adobe Heiti Std R" pitchFamily="34" charset="-128"/>
                <a:ea typeface="Adobe Heiti Std R" pitchFamily="34" charset="-128"/>
              </a:rPr>
              <a:t>100 </a:t>
            </a:r>
            <a:r>
              <a:rPr lang="en-US" sz="2000" b="1" dirty="0" smtClean="0">
                <a:latin typeface="Adobe Heiti Std R" pitchFamily="34" charset="-128"/>
                <a:ea typeface="Adobe Heiti Std R" pitchFamily="34" charset="-128"/>
              </a:rPr>
              <a:t>%</a:t>
            </a:r>
          </a:p>
          <a:p>
            <a:endParaRPr lang="en-US" sz="20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4763" y="707949"/>
            <a:ext cx="11385740" cy="825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ea typeface="Adobe Heiti Std R" pitchFamily="34" charset="-128"/>
              </a:rPr>
              <a:t>Object Oriented Programming using Java</a:t>
            </a:r>
            <a:endParaRPr lang="en-US" sz="2000" dirty="0">
              <a:ea typeface="Adobe Heiti Std R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9630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762" y="44181"/>
            <a:ext cx="988128" cy="2625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48819"/>
            <a:ext cx="11857703" cy="5712305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b="0" dirty="0"/>
              <a:t>A </a:t>
            </a:r>
            <a:r>
              <a:rPr lang="en-US" b="0" dirty="0" smtClean="0"/>
              <a:t>mobile OS </a:t>
            </a:r>
            <a:r>
              <a:rPr lang="en-US" b="0" dirty="0"/>
              <a:t>is an operating system for smartphones, tablets, PDAs, or other mobile devices</a:t>
            </a:r>
            <a:r>
              <a:rPr lang="en-US" b="0" dirty="0" smtClean="0"/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b="0" dirty="0"/>
              <a:t>Mobile </a:t>
            </a:r>
            <a:r>
              <a:rPr lang="en-US" b="0" dirty="0" smtClean="0"/>
              <a:t>OSs </a:t>
            </a:r>
            <a:r>
              <a:rPr lang="en-US" b="0" dirty="0"/>
              <a:t>combine features of a personal computer </a:t>
            </a:r>
            <a:r>
              <a:rPr lang="en-US" b="0" dirty="0" smtClean="0"/>
              <a:t>OS </a:t>
            </a:r>
            <a:r>
              <a:rPr lang="en-US" b="0" dirty="0"/>
              <a:t>with other features useful for mobile or handheld use; usually including, and most of the following considered essential in modern mobile systems; </a:t>
            </a:r>
            <a:endParaRPr lang="en-US" b="0" dirty="0" smtClean="0"/>
          </a:p>
          <a:p>
            <a:pPr marL="800100" lvl="1" indent="-342900" algn="just"/>
            <a:r>
              <a:rPr lang="en-US" b="0" dirty="0" smtClean="0"/>
              <a:t>touchscreen</a:t>
            </a:r>
            <a:r>
              <a:rPr lang="en-US" b="0" dirty="0"/>
              <a:t>, cellular, Bluetooth, Wi-Fi, GPS mobile navigation, camera, video camera, speech recognition, voice recorder, music </a:t>
            </a:r>
            <a:r>
              <a:rPr lang="en-US" b="0" dirty="0" smtClean="0"/>
              <a:t>player, etc.</a:t>
            </a:r>
          </a:p>
          <a:p>
            <a:pPr algn="just"/>
            <a:r>
              <a:rPr lang="en-US" dirty="0" smtClean="0"/>
              <a:t>Some Current </a:t>
            </a:r>
            <a:r>
              <a:rPr lang="en-US" dirty="0"/>
              <a:t>software </a:t>
            </a:r>
            <a:r>
              <a:rPr lang="en-US" dirty="0" smtClean="0"/>
              <a:t>platforms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dirty="0"/>
              <a:t>Android</a:t>
            </a:r>
            <a:r>
              <a:rPr lang="en-US" b="0" dirty="0"/>
              <a:t> (based on the Linux Kernel) is from Google Inc</a:t>
            </a:r>
            <a:r>
              <a:rPr lang="en-US" b="0" dirty="0" smtClean="0"/>
              <a:t>.</a:t>
            </a:r>
            <a:endParaRPr lang="en-US" b="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dirty="0" err="1"/>
              <a:t>CyanogenMod</a:t>
            </a:r>
            <a:r>
              <a:rPr lang="en-US" b="0" dirty="0"/>
              <a:t> </a:t>
            </a:r>
            <a:r>
              <a:rPr lang="en-US" b="0" dirty="0" smtClean="0"/>
              <a:t>and </a:t>
            </a:r>
            <a:r>
              <a:rPr lang="en-US" dirty="0"/>
              <a:t>Cyanogen OS</a:t>
            </a:r>
            <a:r>
              <a:rPr lang="en-US" b="0" dirty="0"/>
              <a:t> </a:t>
            </a:r>
            <a:r>
              <a:rPr lang="en-US" b="0" dirty="0" smtClean="0"/>
              <a:t>are </a:t>
            </a:r>
            <a:r>
              <a:rPr lang="en-US" b="0" dirty="0"/>
              <a:t>based on the open source Android Open Source Project(AOSP</a:t>
            </a:r>
            <a:r>
              <a:rPr lang="en-US" b="0" dirty="0" smtClean="0"/>
              <a:t>).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dirty="0"/>
              <a:t>Fire OS</a:t>
            </a:r>
            <a:r>
              <a:rPr lang="en-US" b="0" dirty="0"/>
              <a:t> is an operating system launched by Amazon </a:t>
            </a:r>
            <a:r>
              <a:rPr lang="en-US" b="0" dirty="0" smtClean="0"/>
              <a:t>based </a:t>
            </a:r>
            <a:r>
              <a:rPr lang="en-US" b="0" dirty="0"/>
              <a:t>on Google's </a:t>
            </a:r>
            <a:r>
              <a:rPr lang="en-US" b="0" dirty="0" smtClean="0"/>
              <a:t>AOSP.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dirty="0" err="1"/>
              <a:t>iOS</a:t>
            </a:r>
            <a:r>
              <a:rPr lang="en-US" b="0" dirty="0"/>
              <a:t> (previously known as iPhone OS) is from Apple Inc</a:t>
            </a:r>
            <a:r>
              <a:rPr lang="en-US" b="0" dirty="0" smtClean="0"/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dirty="0"/>
              <a:t>Windows Phone</a:t>
            </a:r>
            <a:r>
              <a:rPr lang="en-US" b="0" dirty="0"/>
              <a:t> (Soon to be Windows 10 Mobile) is from Microsoft</a:t>
            </a:r>
            <a:r>
              <a:rPr lang="en-US" b="0" dirty="0" smtClean="0"/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dirty="0"/>
              <a:t>BlackBerry 10</a:t>
            </a:r>
            <a:r>
              <a:rPr lang="en-US" b="0" dirty="0"/>
              <a:t> (based on the QNX OS) is from BlackBerry</a:t>
            </a:r>
            <a:r>
              <a:rPr lang="en-US" b="0" dirty="0" smtClean="0"/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dirty="0"/>
              <a:t>Firefox </a:t>
            </a:r>
            <a:r>
              <a:rPr lang="en-US" dirty="0" smtClean="0"/>
              <a:t>OS</a:t>
            </a:r>
            <a:r>
              <a:rPr lang="en-US" b="0" dirty="0" smtClean="0"/>
              <a:t> </a:t>
            </a:r>
            <a:r>
              <a:rPr lang="en-US" b="0" dirty="0"/>
              <a:t>is from Mozilla.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21235"/>
            <a:ext cx="12192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cap="none" dirty="0" smtClean="0">
                <a:solidFill>
                  <a:srgbClr val="C00000"/>
                </a:solidFill>
              </a:rPr>
              <a:t>Mobile Operating Systems</a:t>
            </a:r>
            <a:endParaRPr lang="en-US" sz="2800" cap="none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264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762" y="44181"/>
            <a:ext cx="988128" cy="2625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48819"/>
            <a:ext cx="11960942" cy="5712305"/>
          </a:xfrm>
        </p:spPr>
        <p:txBody>
          <a:bodyPr/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b="0" dirty="0"/>
              <a:t>Android is an </a:t>
            </a:r>
            <a:r>
              <a:rPr lang="en-US" b="0" dirty="0" smtClean="0"/>
              <a:t>OS </a:t>
            </a:r>
            <a:r>
              <a:rPr lang="en-US" b="0" dirty="0"/>
              <a:t>based on Linux with a </a:t>
            </a:r>
            <a:r>
              <a:rPr lang="en-US" b="0" dirty="0" smtClean="0"/>
              <a:t>Java programming </a:t>
            </a:r>
            <a:r>
              <a:rPr lang="en-US" b="0" dirty="0"/>
              <a:t>interface. It is a comprehensive open </a:t>
            </a:r>
            <a:r>
              <a:rPr lang="en-US" b="0" dirty="0" smtClean="0"/>
              <a:t>source platform </a:t>
            </a:r>
            <a:r>
              <a:rPr lang="en-US" b="0" dirty="0"/>
              <a:t>designed for mobile devices</a:t>
            </a:r>
            <a:r>
              <a:rPr lang="en-US" b="0" dirty="0" smtClean="0"/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b="0" dirty="0" smtClean="0"/>
              <a:t>First </a:t>
            </a:r>
            <a:r>
              <a:rPr lang="en-US" b="0" dirty="0"/>
              <a:t>beta version of </a:t>
            </a:r>
            <a:r>
              <a:rPr lang="en-US" b="0" dirty="0" smtClean="0"/>
              <a:t>Android </a:t>
            </a:r>
            <a:r>
              <a:rPr lang="en-US" b="0" dirty="0"/>
              <a:t>Software Development Kit (SDK) was released by Google in 2007 where as </a:t>
            </a:r>
            <a:r>
              <a:rPr lang="en-US" b="0" dirty="0" smtClean="0"/>
              <a:t>first </a:t>
            </a:r>
            <a:r>
              <a:rPr lang="en-US" b="0" dirty="0"/>
              <a:t>commercial version, Android 1.0, was released in September 2008</a:t>
            </a:r>
            <a:r>
              <a:rPr lang="en-US" b="0" dirty="0" smtClean="0"/>
              <a:t>.</a:t>
            </a:r>
          </a:p>
          <a:p>
            <a:pPr algn="just"/>
            <a:r>
              <a:rPr lang="en-US" dirty="0"/>
              <a:t>Features of </a:t>
            </a:r>
            <a:r>
              <a:rPr lang="en-US" dirty="0" smtClean="0"/>
              <a:t>Android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b="0" dirty="0"/>
              <a:t>Beautiful UI, Connectivity, Storage, Media support, Messaging, Web browser, Multi-touch, Multi-tasking, Resizable widgets, </a:t>
            </a:r>
            <a:r>
              <a:rPr lang="en-US" b="0" dirty="0" smtClean="0"/>
              <a:t>Multi-Language, GCM, </a:t>
            </a:r>
            <a:r>
              <a:rPr lang="en-US" b="0" dirty="0"/>
              <a:t>Wi-Fi Direct, Android </a:t>
            </a:r>
            <a:r>
              <a:rPr lang="en-US" b="0" dirty="0" smtClean="0"/>
              <a:t>Beam</a:t>
            </a:r>
          </a:p>
          <a:p>
            <a:pPr algn="just"/>
            <a:r>
              <a:rPr lang="en-US" dirty="0"/>
              <a:t>Android </a:t>
            </a:r>
            <a:r>
              <a:rPr lang="en-US" dirty="0" smtClean="0"/>
              <a:t>Applications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b="0" dirty="0"/>
              <a:t>Android applications are usually developed in the Java language using the Android Software Development Kit</a:t>
            </a:r>
            <a:r>
              <a:rPr lang="en-US" b="0" dirty="0" smtClean="0"/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b="0" dirty="0"/>
              <a:t>Once developed, Android applications can be packaged easily and sold out either through a store such as Google Play</a:t>
            </a:r>
            <a:r>
              <a:rPr lang="en-US" b="0" dirty="0" smtClean="0"/>
              <a:t>, </a:t>
            </a:r>
            <a:r>
              <a:rPr lang="en-US" b="0" dirty="0" err="1" smtClean="0"/>
              <a:t>SlideME</a:t>
            </a:r>
            <a:r>
              <a:rPr lang="en-US" b="0" dirty="0" smtClean="0"/>
              <a:t>, Opera </a:t>
            </a:r>
            <a:r>
              <a:rPr lang="en-US" b="0" dirty="0"/>
              <a:t>Mobile Store</a:t>
            </a:r>
            <a:r>
              <a:rPr lang="en-US" b="0" dirty="0" smtClean="0"/>
              <a:t>, </a:t>
            </a:r>
            <a:r>
              <a:rPr lang="en-US" b="0" dirty="0" err="1" smtClean="0"/>
              <a:t>Mobango</a:t>
            </a:r>
            <a:r>
              <a:rPr lang="en-US" b="0" dirty="0" smtClean="0"/>
              <a:t>, F-droid </a:t>
            </a:r>
            <a:r>
              <a:rPr lang="en-US" b="0" dirty="0"/>
              <a:t>and the Amazon </a:t>
            </a:r>
            <a:r>
              <a:rPr lang="en-US" b="0" dirty="0" err="1"/>
              <a:t>Appstore</a:t>
            </a:r>
            <a:r>
              <a:rPr lang="en-US" b="0" dirty="0" smtClean="0"/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US" b="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21235"/>
            <a:ext cx="12192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cap="none" dirty="0">
                <a:solidFill>
                  <a:srgbClr val="C00000"/>
                </a:solidFill>
              </a:rPr>
              <a:t>Introduction </a:t>
            </a:r>
            <a:r>
              <a:rPr lang="en-US" sz="2800" cap="none" dirty="0" smtClean="0">
                <a:solidFill>
                  <a:srgbClr val="C00000"/>
                </a:solidFill>
              </a:rPr>
              <a:t>to Android</a:t>
            </a:r>
            <a:endParaRPr lang="en-US" sz="2800" cap="none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44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androidtapp.com/wp-content/uploads/2011/05/Most-Popular-Android-Categori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6103" y="2566219"/>
            <a:ext cx="7285897" cy="4291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762" y="44181"/>
            <a:ext cx="988128" cy="2625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7379" y="2125502"/>
            <a:ext cx="6284621" cy="408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Categories of Android </a:t>
            </a:r>
            <a:r>
              <a:rPr lang="en-US" dirty="0" smtClean="0"/>
              <a:t>applications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-1" y="830835"/>
            <a:ext cx="11931445" cy="129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History of Android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smtClean="0"/>
              <a:t>The code names of android ranges from A to L currently, such as </a:t>
            </a:r>
            <a:r>
              <a:rPr lang="en-US" b="0" dirty="0" err="1" smtClean="0"/>
              <a:t>Aestro</a:t>
            </a:r>
            <a:r>
              <a:rPr lang="en-US" b="0" dirty="0" smtClean="0"/>
              <a:t>, Blender, etc…</a:t>
            </a:r>
          </a:p>
        </p:txBody>
      </p:sp>
      <p:pic>
        <p:nvPicPr>
          <p:cNvPr id="10" name="Picture 2" descr="Jistor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2" y="1727885"/>
            <a:ext cx="5355537" cy="3090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0" y="221235"/>
            <a:ext cx="12192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cap="none" dirty="0">
                <a:solidFill>
                  <a:srgbClr val="C00000"/>
                </a:solidFill>
              </a:rPr>
              <a:t>Introduction </a:t>
            </a:r>
            <a:r>
              <a:rPr lang="en-US" sz="2800" cap="none" dirty="0" smtClean="0">
                <a:solidFill>
                  <a:srgbClr val="C00000"/>
                </a:solidFill>
              </a:rPr>
              <a:t>to Android</a:t>
            </a:r>
            <a:endParaRPr lang="en-US" sz="2800" cap="none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706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762" y="44181"/>
            <a:ext cx="988128" cy="2625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93174"/>
            <a:ext cx="12192000" cy="6164825"/>
          </a:xfrm>
        </p:spPr>
        <p:txBody>
          <a:bodyPr>
            <a:normAutofit/>
          </a:bodyPr>
          <a:lstStyle/>
          <a:p>
            <a:r>
              <a:rPr lang="en-US" dirty="0" smtClean="0"/>
              <a:t>OS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smtClean="0"/>
              <a:t>Android </a:t>
            </a:r>
            <a:r>
              <a:rPr lang="en-US" b="0" dirty="0"/>
              <a:t>application development on either of the following operating </a:t>
            </a:r>
            <a:r>
              <a:rPr lang="en-US" b="0" dirty="0" smtClean="0"/>
              <a:t>systems:</a:t>
            </a:r>
            <a:endParaRPr lang="en-US" b="0" dirty="0"/>
          </a:p>
          <a:p>
            <a:pPr marL="800100" lvl="1" indent="-342900"/>
            <a:r>
              <a:rPr lang="en-US" b="0" dirty="0" smtClean="0"/>
              <a:t>Microsoft Windows.</a:t>
            </a:r>
            <a:endParaRPr lang="en-US" b="0" dirty="0"/>
          </a:p>
          <a:p>
            <a:pPr marL="800100" lvl="1" indent="-342900"/>
            <a:r>
              <a:rPr lang="en-US" b="0" dirty="0" smtClean="0"/>
              <a:t>Mac </a:t>
            </a:r>
            <a:r>
              <a:rPr lang="en-US" b="0" dirty="0"/>
              <a:t>OS X 10.5.8 or later version with Intel chip.</a:t>
            </a:r>
          </a:p>
          <a:p>
            <a:pPr marL="800100" lvl="1" indent="-342900"/>
            <a:r>
              <a:rPr lang="en-US" b="0" dirty="0" smtClean="0"/>
              <a:t>Linux </a:t>
            </a:r>
            <a:r>
              <a:rPr lang="en-US" b="0" dirty="0"/>
              <a:t>including GNU C Library 2.7 or </a:t>
            </a:r>
            <a:r>
              <a:rPr lang="en-US" b="0" dirty="0" smtClean="0"/>
              <a:t>later.</a:t>
            </a:r>
          </a:p>
          <a:p>
            <a:r>
              <a:rPr lang="en-US" dirty="0" smtClean="0"/>
              <a:t>Tools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smtClean="0"/>
              <a:t>All </a:t>
            </a:r>
            <a:r>
              <a:rPr lang="en-US" b="0" dirty="0"/>
              <a:t>the required tools to develop Android applications are freely available and can be downloaded from the Web</a:t>
            </a:r>
            <a:r>
              <a:rPr lang="en-US" b="0" dirty="0" smtClean="0"/>
              <a:t>. Following </a:t>
            </a:r>
            <a:r>
              <a:rPr lang="en-US" b="0" dirty="0"/>
              <a:t>is the list of software's you will need before you start your Android application programming</a:t>
            </a:r>
            <a:r>
              <a:rPr lang="en-US" b="0" dirty="0" smtClean="0"/>
              <a:t>.</a:t>
            </a:r>
            <a:endParaRPr lang="en-US" b="0" dirty="0"/>
          </a:p>
          <a:p>
            <a:pPr marL="914400" lvl="1" indent="-457200">
              <a:buFont typeface="+mj-lt"/>
              <a:buAutoNum type="arabicPeriod"/>
            </a:pPr>
            <a:r>
              <a:rPr lang="en-US" b="0" dirty="0"/>
              <a:t>Java JDK5 or later </a:t>
            </a:r>
            <a:r>
              <a:rPr lang="en-US" b="0" dirty="0" smtClean="0"/>
              <a:t>version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b="0" dirty="0" smtClean="0"/>
              <a:t>Android Studio / </a:t>
            </a:r>
            <a:r>
              <a:rPr lang="en-US" b="0" dirty="0"/>
              <a:t>Android </a:t>
            </a:r>
            <a:r>
              <a:rPr lang="en-US" b="0" dirty="0" smtClean="0"/>
              <a:t>SDK and Eclipse </a:t>
            </a:r>
            <a:r>
              <a:rPr lang="en-US" b="0" dirty="0"/>
              <a:t>IDE for Java Developers (</a:t>
            </a:r>
            <a:r>
              <a:rPr lang="en-US" b="0" dirty="0" smtClean="0"/>
              <a:t>optional) and Android </a:t>
            </a:r>
            <a:r>
              <a:rPr lang="en-US" b="0" dirty="0"/>
              <a:t>Development Tools (ADT) Eclipse Plug-in (optional)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21235"/>
            <a:ext cx="12192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cap="none" dirty="0" smtClean="0">
                <a:solidFill>
                  <a:srgbClr val="C00000"/>
                </a:solidFill>
              </a:rPr>
              <a:t>Requirements for Android</a:t>
            </a:r>
            <a:endParaRPr lang="en-US" sz="2800" cap="none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471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762" y="44181"/>
            <a:ext cx="988128" cy="2625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93174"/>
            <a:ext cx="12192000" cy="6164825"/>
          </a:xfrm>
        </p:spPr>
        <p:txBody>
          <a:bodyPr>
            <a:normAutofit/>
          </a:bodyPr>
          <a:lstStyle/>
          <a:p>
            <a:r>
              <a:rPr lang="en-US" dirty="0" smtClean="0"/>
              <a:t>Download Android Studio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smtClean="0"/>
              <a:t>From </a:t>
            </a:r>
            <a:r>
              <a:rPr lang="en-US" b="0" dirty="0" smtClean="0">
                <a:hlinkClick r:id="rId3"/>
              </a:rPr>
              <a:t>http</a:t>
            </a:r>
            <a:r>
              <a:rPr lang="en-US" b="0" dirty="0">
                <a:hlinkClick r:id="rId3"/>
              </a:rPr>
              <a:t>://</a:t>
            </a:r>
            <a:r>
              <a:rPr lang="en-US" b="0" dirty="0" smtClean="0">
                <a:hlinkClick r:id="rId3"/>
              </a:rPr>
              <a:t>developer.android.com/sdk/installing/index.html</a:t>
            </a:r>
            <a:endParaRPr lang="en-US" b="0" dirty="0" smtClean="0"/>
          </a:p>
          <a:p>
            <a:r>
              <a:rPr lang="en-US" dirty="0" smtClean="0"/>
              <a:t>System Requirements for Windows</a:t>
            </a: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smtClean="0"/>
              <a:t>Microsoft</a:t>
            </a:r>
            <a:r>
              <a:rPr lang="en-US" b="0" dirty="0"/>
              <a:t>® Windows® 8/7/Vista (32 or 64-bit)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/>
              <a:t>2 GB RAM minimum, 4 GB RAM recommended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/>
              <a:t>400 MB hard disk space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/>
              <a:t>At least 1 GB for Android SDK, emulator system images, and caches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/>
              <a:t>1280 x 800 minimum screen resolution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/>
              <a:t>Java Development Kit (JDK) 7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/>
              <a:t>Optional for accelerated emulator: Intel® processor with support for Intel® VT-x, Intel® EM64T (Intel® 64), and Execute Disable (XD) Bit functionality</a:t>
            </a:r>
            <a:endParaRPr lang="en-US" b="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b="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21235"/>
            <a:ext cx="12192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cap="none" dirty="0" smtClean="0">
                <a:solidFill>
                  <a:srgbClr val="C00000"/>
                </a:solidFill>
              </a:rPr>
              <a:t>Requirements for Android</a:t>
            </a:r>
            <a:endParaRPr lang="en-US" sz="2800" cap="none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78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762" y="44181"/>
            <a:ext cx="988128" cy="2625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93174"/>
            <a:ext cx="12192000" cy="6164825"/>
          </a:xfrm>
        </p:spPr>
        <p:txBody>
          <a:bodyPr>
            <a:normAutofit/>
          </a:bodyPr>
          <a:lstStyle/>
          <a:p>
            <a:r>
              <a:rPr lang="en-US" dirty="0" smtClean="0"/>
              <a:t>Java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 smtClean="0"/>
              <a:t>Visit </a:t>
            </a:r>
            <a:r>
              <a:rPr lang="en-US" b="0" dirty="0" smtClean="0">
                <a:hlinkClick r:id="rId3"/>
              </a:rPr>
              <a:t>http</a:t>
            </a:r>
            <a:r>
              <a:rPr lang="en-US" b="0" dirty="0">
                <a:hlinkClick r:id="rId3"/>
              </a:rPr>
              <a:t>://</a:t>
            </a:r>
            <a:r>
              <a:rPr lang="en-US" b="0" dirty="0" smtClean="0">
                <a:hlinkClick r:id="rId3"/>
              </a:rPr>
              <a:t>www.oracle.com/technetwork/java/javase/downloads/index.html</a:t>
            </a:r>
            <a:endParaRPr lang="en-US" b="0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0" dirty="0" smtClean="0"/>
              <a:t>Install it.</a:t>
            </a:r>
            <a:endParaRPr lang="en-US" b="0" dirty="0"/>
          </a:p>
          <a:p>
            <a:r>
              <a:rPr lang="en-US" dirty="0" smtClean="0"/>
              <a:t>Android Studio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b="0" dirty="0" smtClean="0"/>
              <a:t>Visit </a:t>
            </a:r>
            <a:r>
              <a:rPr lang="en-US" b="0" dirty="0" smtClean="0">
                <a:hlinkClick r:id="rId4"/>
              </a:rPr>
              <a:t>http</a:t>
            </a:r>
            <a:r>
              <a:rPr lang="en-US" b="0" dirty="0">
                <a:hlinkClick r:id="rId4"/>
              </a:rPr>
              <a:t>://</a:t>
            </a:r>
            <a:r>
              <a:rPr lang="en-US" b="0" dirty="0" smtClean="0">
                <a:hlinkClick r:id="rId4"/>
              </a:rPr>
              <a:t>developer.android.com/sdk/index.html</a:t>
            </a:r>
            <a:endParaRPr lang="en-US" b="0" dirty="0" smtClean="0"/>
          </a:p>
          <a:p>
            <a:pPr marL="457200" indent="-457200">
              <a:buFont typeface="+mj-lt"/>
              <a:buAutoNum type="arabicPeriod" startAt="3"/>
            </a:pPr>
            <a:r>
              <a:rPr lang="en-US" b="0" dirty="0" smtClean="0"/>
              <a:t>click the button </a:t>
            </a:r>
            <a:r>
              <a:rPr lang="en-US" b="0" i="1" dirty="0" smtClean="0"/>
              <a:t>Download Android Studio</a:t>
            </a:r>
            <a:r>
              <a:rPr lang="en-US" b="0" dirty="0" smtClean="0"/>
              <a:t>.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b="0" dirty="0" smtClean="0"/>
              <a:t>Accept terms, and click </a:t>
            </a:r>
            <a:r>
              <a:rPr lang="en-US" b="0" i="1" dirty="0" smtClean="0"/>
              <a:t>Download</a:t>
            </a:r>
            <a:r>
              <a:rPr lang="en-US" b="0" dirty="0" smtClean="0"/>
              <a:t>.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b="0" dirty="0" smtClean="0"/>
              <a:t>Run executable file of setup.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b="0" dirty="0"/>
              <a:t>Follow the setup wizard to install Android Studio and any necessary SDK tools.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b="0" dirty="0"/>
              <a:t>On some Windows systems, the launcher script does not find where Java is installed. If you encounter this problem, you need to set an environment variable indicating the correct location.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b="0" dirty="0"/>
              <a:t>Select Start menu &gt; Computer &gt; System Properties &gt; Advanced System Properties. Then open Advanced tab &gt; Environment Variables and add a new system variable JAVA_HOME that points to your JDK folder, for example C:\Program </a:t>
            </a:r>
            <a:r>
              <a:rPr lang="en-US" b="0" dirty="0" smtClean="0"/>
              <a:t>Files\Java\jdk1.7.0_45</a:t>
            </a:r>
            <a:endParaRPr lang="en-US" b="0" dirty="0"/>
          </a:p>
          <a:p>
            <a:pPr marL="457200" indent="-457200">
              <a:buFont typeface="+mj-lt"/>
              <a:buAutoNum type="arabicPeriod" startAt="3"/>
            </a:pPr>
            <a:endParaRPr lang="en-US" b="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21235"/>
            <a:ext cx="12192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cap="none" dirty="0" smtClean="0">
                <a:solidFill>
                  <a:srgbClr val="C00000"/>
                </a:solidFill>
              </a:rPr>
              <a:t>Installation</a:t>
            </a:r>
            <a:endParaRPr lang="en-US" sz="2800" cap="none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22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762" y="44181"/>
            <a:ext cx="988128" cy="2625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93174"/>
            <a:ext cx="12192000" cy="616482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10"/>
            </a:pPr>
            <a:r>
              <a:rPr lang="en-US" b="0" dirty="0"/>
              <a:t>The individual tools and other SDK packages are saved outside the Android Studio application directory. If you need to access the tools directly, use a terminal to navigate to the location where they are installed. For example</a:t>
            </a:r>
            <a:r>
              <a:rPr lang="en-US" b="0" dirty="0" smtClean="0"/>
              <a:t>:</a:t>
            </a:r>
            <a:endParaRPr lang="en-US" b="0" dirty="0"/>
          </a:p>
          <a:p>
            <a:pPr marL="457200" indent="-457200">
              <a:buFont typeface="+mj-lt"/>
              <a:buAutoNum type="arabicPeriod" startAt="10"/>
            </a:pPr>
            <a:r>
              <a:rPr lang="en-US" b="0" dirty="0"/>
              <a:t>\Users\&lt;user&gt;\</a:t>
            </a:r>
            <a:r>
              <a:rPr lang="en-US" b="0" dirty="0" err="1"/>
              <a:t>sdk</a:t>
            </a:r>
            <a:r>
              <a:rPr lang="en-US" b="0" dirty="0" smtClean="0"/>
              <a:t>\</a:t>
            </a:r>
            <a:endParaRPr lang="en-US" b="0" dirty="0"/>
          </a:p>
          <a:p>
            <a:pPr marL="457200" indent="-457200">
              <a:buFont typeface="+mj-lt"/>
              <a:buAutoNum type="arabicPeriod" startAt="10"/>
            </a:pPr>
            <a:r>
              <a:rPr lang="en-US" b="0" dirty="0"/>
              <a:t>Android Studio is now ready and loaded with the Android developer tools, but there are still a couple packages you should add to make your Android SDK complete.</a:t>
            </a:r>
          </a:p>
          <a:p>
            <a:r>
              <a:rPr lang="en-US" dirty="0" smtClean="0"/>
              <a:t>Run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 smtClean="0"/>
              <a:t>Run Android Studio as Administrator.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 smtClean="0"/>
              <a:t>Before you create new project, click </a:t>
            </a:r>
            <a:r>
              <a:rPr lang="en-US" b="0" i="1" dirty="0" smtClean="0"/>
              <a:t>Configure </a:t>
            </a:r>
            <a:r>
              <a:rPr lang="en-US" b="0" dirty="0" smtClean="0"/>
              <a:t>from splash screen. Click </a:t>
            </a:r>
            <a:r>
              <a:rPr lang="en-US" b="0" i="1" dirty="0" smtClean="0"/>
              <a:t>SDK Manager</a:t>
            </a:r>
            <a:r>
              <a:rPr lang="en-US" b="0" dirty="0" smtClean="0"/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 smtClean="0"/>
              <a:t>Don’t select all. In bottom, in </a:t>
            </a:r>
            <a:r>
              <a:rPr lang="en-US" b="0" i="1" dirty="0" smtClean="0"/>
              <a:t>Extra</a:t>
            </a:r>
            <a:r>
              <a:rPr lang="en-US" b="0" dirty="0" smtClean="0"/>
              <a:t> section, select </a:t>
            </a:r>
            <a:r>
              <a:rPr lang="en-US" b="0" i="1" dirty="0" smtClean="0"/>
              <a:t>Intel x86 Emulator Accelerator</a:t>
            </a:r>
            <a:r>
              <a:rPr lang="en-US" b="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Click </a:t>
            </a:r>
            <a:r>
              <a:rPr lang="en-US" b="0" i="1" dirty="0"/>
              <a:t>Install </a:t>
            </a:r>
            <a:r>
              <a:rPr lang="en-US" b="0" dirty="0"/>
              <a:t>button.</a:t>
            </a:r>
            <a:r>
              <a:rPr lang="en-US" b="0" dirty="0" smtClean="0"/>
              <a:t>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21235"/>
            <a:ext cx="12192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cap="none" dirty="0" smtClean="0">
                <a:solidFill>
                  <a:srgbClr val="C00000"/>
                </a:solidFill>
              </a:rPr>
              <a:t>Installation</a:t>
            </a:r>
            <a:endParaRPr lang="en-US" sz="2800" cap="none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743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2368</TotalTime>
  <Words>1061</Words>
  <Application>Microsoft Office PowerPoint</Application>
  <PresentationFormat>Custom</PresentationFormat>
  <Paragraphs>103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Essential</vt:lpstr>
      <vt:lpstr>Mobile Application Development  BSCS-7   Lecture # 1 </vt:lpstr>
      <vt:lpstr>Compulsory Reading Material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Tanzila</cp:lastModifiedBy>
  <cp:revision>382</cp:revision>
  <dcterms:created xsi:type="dcterms:W3CDTF">2013-11-06T15:58:33Z</dcterms:created>
  <dcterms:modified xsi:type="dcterms:W3CDTF">2016-10-21T05:11:02Z</dcterms:modified>
</cp:coreProperties>
</file>